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5">
  <p:sldMasterIdLst>
    <p:sldMasterId id="2147483648" r:id="rId1"/>
    <p:sldMasterId id="2147483661" r:id="rId2"/>
  </p:sldMasterIdLst>
  <p:notesMasterIdLst>
    <p:notesMasterId r:id="rId40"/>
  </p:notesMasterIdLst>
  <p:handoutMasterIdLst>
    <p:handoutMasterId r:id="rId41"/>
  </p:handoutMasterIdLst>
  <p:sldIdLst>
    <p:sldId id="324" r:id="rId3"/>
    <p:sldId id="351" r:id="rId4"/>
    <p:sldId id="450" r:id="rId5"/>
    <p:sldId id="445" r:id="rId6"/>
    <p:sldId id="384" r:id="rId7"/>
    <p:sldId id="418" r:id="rId8"/>
    <p:sldId id="419" r:id="rId9"/>
    <p:sldId id="421" r:id="rId10"/>
    <p:sldId id="422" r:id="rId11"/>
    <p:sldId id="423" r:id="rId12"/>
    <p:sldId id="424" r:id="rId13"/>
    <p:sldId id="425" r:id="rId14"/>
    <p:sldId id="426" r:id="rId15"/>
    <p:sldId id="420" r:id="rId16"/>
    <p:sldId id="427" r:id="rId17"/>
    <p:sldId id="428" r:id="rId18"/>
    <p:sldId id="432" r:id="rId19"/>
    <p:sldId id="429" r:id="rId20"/>
    <p:sldId id="433" r:id="rId21"/>
    <p:sldId id="431" r:id="rId22"/>
    <p:sldId id="434" r:id="rId23"/>
    <p:sldId id="435" r:id="rId24"/>
    <p:sldId id="436" r:id="rId25"/>
    <p:sldId id="437" r:id="rId26"/>
    <p:sldId id="438" r:id="rId27"/>
    <p:sldId id="439" r:id="rId28"/>
    <p:sldId id="440" r:id="rId29"/>
    <p:sldId id="441" r:id="rId30"/>
    <p:sldId id="430" r:id="rId31"/>
    <p:sldId id="442" r:id="rId32"/>
    <p:sldId id="443" r:id="rId33"/>
    <p:sldId id="444" r:id="rId34"/>
    <p:sldId id="447" r:id="rId35"/>
    <p:sldId id="448" r:id="rId36"/>
    <p:sldId id="352" r:id="rId37"/>
    <p:sldId id="446" r:id="rId38"/>
    <p:sldId id="348" r:id="rId39"/>
  </p:sldIdLst>
  <p:sldSz cx="12192000" cy="6858000"/>
  <p:notesSz cx="6858000" cy="9144000"/>
  <p:defaultTextStyle>
    <a:defPPr>
      <a:defRPr lang="en-AU"/>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B6905"/>
    <a:srgbClr val="692AA2"/>
    <a:srgbClr val="0070C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97" autoAdjust="0"/>
    <p:restoredTop sz="87696" autoAdjust="0"/>
  </p:normalViewPr>
  <p:slideViewPr>
    <p:cSldViewPr>
      <p:cViewPr varScale="1">
        <p:scale>
          <a:sx n="56" d="100"/>
          <a:sy n="56" d="100"/>
        </p:scale>
        <p:origin x="944" y="40"/>
      </p:cViewPr>
      <p:guideLst>
        <p:guide orient="horz" pos="2160"/>
        <p:guide pos="3840"/>
      </p:guideLst>
    </p:cSldViewPr>
  </p:slideViewPr>
  <p:notesTextViewPr>
    <p:cViewPr>
      <p:scale>
        <a:sx n="100" d="100"/>
        <a:sy n="100" d="100"/>
      </p:scale>
      <p:origin x="0" y="0"/>
    </p:cViewPr>
  </p:notesTextViewPr>
  <p:notesViewPr>
    <p:cSldViewPr>
      <p:cViewPr varScale="1">
        <p:scale>
          <a:sx n="54" d="100"/>
          <a:sy n="54" d="100"/>
        </p:scale>
        <p:origin x="2796" y="4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7F9B00-04FD-420C-AAA0-AD8CC93CEEE3}" type="doc">
      <dgm:prSet loTypeId="urn:microsoft.com/office/officeart/2005/8/layout/default" loCatId="list" qsTypeId="urn:microsoft.com/office/officeart/2005/8/quickstyle/simple2" qsCatId="simple" csTypeId="urn:microsoft.com/office/officeart/2005/8/colors/accent2_2" csCatId="accent2"/>
      <dgm:spPr/>
      <dgm:t>
        <a:bodyPr/>
        <a:lstStyle/>
        <a:p>
          <a:endParaRPr lang="en-US"/>
        </a:p>
      </dgm:t>
    </dgm:pt>
    <dgm:pt modelId="{97591EC4-64C4-4539-8A50-977E02A2C09A}">
      <dgm:prSet/>
      <dgm:spPr/>
      <dgm:t>
        <a:bodyPr/>
        <a:lstStyle/>
        <a:p>
          <a:pPr rtl="0"/>
          <a:r>
            <a:rPr lang="en-GB" b="0"/>
            <a:t>Based on existence </a:t>
          </a:r>
          <a:endParaRPr lang="en-ID"/>
        </a:p>
      </dgm:t>
    </dgm:pt>
    <dgm:pt modelId="{3545CA7B-B1B9-4C96-A1F5-F0D01607130B}" type="parTrans" cxnId="{4F4C8676-8462-45DD-AC2E-94E7E63F1317}">
      <dgm:prSet/>
      <dgm:spPr/>
      <dgm:t>
        <a:bodyPr/>
        <a:lstStyle/>
        <a:p>
          <a:endParaRPr lang="en-US"/>
        </a:p>
      </dgm:t>
    </dgm:pt>
    <dgm:pt modelId="{D96A54A5-8C70-44C5-8484-99BBB448DAF8}" type="sibTrans" cxnId="{4F4C8676-8462-45DD-AC2E-94E7E63F1317}">
      <dgm:prSet/>
      <dgm:spPr/>
      <dgm:t>
        <a:bodyPr/>
        <a:lstStyle/>
        <a:p>
          <a:endParaRPr lang="en-US"/>
        </a:p>
      </dgm:t>
    </dgm:pt>
    <dgm:pt modelId="{FA39A5FF-DDD5-4FE8-A866-77F6A5322E7B}">
      <dgm:prSet/>
      <dgm:spPr/>
      <dgm:t>
        <a:bodyPr/>
        <a:lstStyle/>
        <a:p>
          <a:pPr rtl="0"/>
          <a:r>
            <a:rPr lang="en-GB" b="0"/>
            <a:t>Based on direction of links </a:t>
          </a:r>
          <a:endParaRPr lang="en-ID"/>
        </a:p>
      </dgm:t>
    </dgm:pt>
    <dgm:pt modelId="{81EBC5DA-7FF1-4310-8871-B05CEB1E3394}" type="parTrans" cxnId="{26F07B59-C3D6-4BDD-8797-8DD7A2D54355}">
      <dgm:prSet/>
      <dgm:spPr/>
      <dgm:t>
        <a:bodyPr/>
        <a:lstStyle/>
        <a:p>
          <a:endParaRPr lang="en-US"/>
        </a:p>
      </dgm:t>
    </dgm:pt>
    <dgm:pt modelId="{815777B8-E56B-490F-9E72-893C43A8D159}" type="sibTrans" cxnId="{26F07B59-C3D6-4BDD-8797-8DD7A2D54355}">
      <dgm:prSet/>
      <dgm:spPr/>
      <dgm:t>
        <a:bodyPr/>
        <a:lstStyle/>
        <a:p>
          <a:endParaRPr lang="en-US"/>
        </a:p>
      </dgm:t>
    </dgm:pt>
    <dgm:pt modelId="{6AA043B8-7F58-415C-BDC7-22D09E4BCC49}">
      <dgm:prSet/>
      <dgm:spPr/>
      <dgm:t>
        <a:bodyPr/>
        <a:lstStyle/>
        <a:p>
          <a:pPr rtl="0"/>
          <a:r>
            <a:rPr lang="en-GB" b="0"/>
            <a:t>Based on mode</a:t>
          </a:r>
          <a:endParaRPr lang="en-ID"/>
        </a:p>
      </dgm:t>
    </dgm:pt>
    <dgm:pt modelId="{CD795849-3339-477A-89C6-3721194E4E87}" type="parTrans" cxnId="{BFE7485C-27B4-4403-BFB3-E2F0E39EC96B}">
      <dgm:prSet/>
      <dgm:spPr/>
      <dgm:t>
        <a:bodyPr/>
        <a:lstStyle/>
        <a:p>
          <a:endParaRPr lang="en-US"/>
        </a:p>
      </dgm:t>
    </dgm:pt>
    <dgm:pt modelId="{5D7930C4-F117-4558-A661-CE874A851CAF}" type="sibTrans" cxnId="{BFE7485C-27B4-4403-BFB3-E2F0E39EC96B}">
      <dgm:prSet/>
      <dgm:spPr/>
      <dgm:t>
        <a:bodyPr/>
        <a:lstStyle/>
        <a:p>
          <a:endParaRPr lang="en-US"/>
        </a:p>
      </dgm:t>
    </dgm:pt>
    <dgm:pt modelId="{732A3B59-93FA-4802-A6A0-BA0C122648EE}">
      <dgm:prSet/>
      <dgm:spPr/>
      <dgm:t>
        <a:bodyPr/>
        <a:lstStyle/>
        <a:p>
          <a:pPr rtl="0"/>
          <a:r>
            <a:rPr lang="en-GB" b="0"/>
            <a:t>Based on weights</a:t>
          </a:r>
          <a:endParaRPr lang="en-ID"/>
        </a:p>
      </dgm:t>
    </dgm:pt>
    <dgm:pt modelId="{48F92F43-BE35-4A15-A536-71102E304A2E}" type="parTrans" cxnId="{21F58F85-8689-4E69-B2DC-87E96DFC1F33}">
      <dgm:prSet/>
      <dgm:spPr/>
      <dgm:t>
        <a:bodyPr/>
        <a:lstStyle/>
        <a:p>
          <a:endParaRPr lang="en-US"/>
        </a:p>
      </dgm:t>
    </dgm:pt>
    <dgm:pt modelId="{6DA30FC1-93A6-4626-8A8F-45D3DED0D043}" type="sibTrans" cxnId="{21F58F85-8689-4E69-B2DC-87E96DFC1F33}">
      <dgm:prSet/>
      <dgm:spPr/>
      <dgm:t>
        <a:bodyPr/>
        <a:lstStyle/>
        <a:p>
          <a:endParaRPr lang="en-US"/>
        </a:p>
      </dgm:t>
    </dgm:pt>
    <dgm:pt modelId="{0569093F-3BAE-4387-9BF6-1FD26F8C0FC2}" type="pres">
      <dgm:prSet presAssocID="{B77F9B00-04FD-420C-AAA0-AD8CC93CEEE3}" presName="diagram" presStyleCnt="0">
        <dgm:presLayoutVars>
          <dgm:dir/>
          <dgm:resizeHandles val="exact"/>
        </dgm:presLayoutVars>
      </dgm:prSet>
      <dgm:spPr/>
    </dgm:pt>
    <dgm:pt modelId="{3F6C1FF0-85D2-4BA2-A12E-1B0B4A0554A2}" type="pres">
      <dgm:prSet presAssocID="{97591EC4-64C4-4539-8A50-977E02A2C09A}" presName="node" presStyleLbl="node1" presStyleIdx="0" presStyleCnt="4">
        <dgm:presLayoutVars>
          <dgm:bulletEnabled val="1"/>
        </dgm:presLayoutVars>
      </dgm:prSet>
      <dgm:spPr/>
    </dgm:pt>
    <dgm:pt modelId="{1523EA68-C330-431B-96B0-D324BDD36E6D}" type="pres">
      <dgm:prSet presAssocID="{D96A54A5-8C70-44C5-8484-99BBB448DAF8}" presName="sibTrans" presStyleCnt="0"/>
      <dgm:spPr/>
    </dgm:pt>
    <dgm:pt modelId="{517B6BAD-76C4-4C7E-AF1C-235B8E3DA033}" type="pres">
      <dgm:prSet presAssocID="{FA39A5FF-DDD5-4FE8-A866-77F6A5322E7B}" presName="node" presStyleLbl="node1" presStyleIdx="1" presStyleCnt="4">
        <dgm:presLayoutVars>
          <dgm:bulletEnabled val="1"/>
        </dgm:presLayoutVars>
      </dgm:prSet>
      <dgm:spPr/>
    </dgm:pt>
    <dgm:pt modelId="{BA29F371-EB2E-4B8C-8311-02276BFEA1CF}" type="pres">
      <dgm:prSet presAssocID="{815777B8-E56B-490F-9E72-893C43A8D159}" presName="sibTrans" presStyleCnt="0"/>
      <dgm:spPr/>
    </dgm:pt>
    <dgm:pt modelId="{915D1D4B-4D3F-4F23-84EA-4D8A8D438D93}" type="pres">
      <dgm:prSet presAssocID="{6AA043B8-7F58-415C-BDC7-22D09E4BCC49}" presName="node" presStyleLbl="node1" presStyleIdx="2" presStyleCnt="4">
        <dgm:presLayoutVars>
          <dgm:bulletEnabled val="1"/>
        </dgm:presLayoutVars>
      </dgm:prSet>
      <dgm:spPr/>
    </dgm:pt>
    <dgm:pt modelId="{8A73A2C9-A3DC-4D2B-9BA0-271F5032AC33}" type="pres">
      <dgm:prSet presAssocID="{5D7930C4-F117-4558-A661-CE874A851CAF}" presName="sibTrans" presStyleCnt="0"/>
      <dgm:spPr/>
    </dgm:pt>
    <dgm:pt modelId="{5EDDC681-F878-4CB2-8AAF-713723C5D6A4}" type="pres">
      <dgm:prSet presAssocID="{732A3B59-93FA-4802-A6A0-BA0C122648EE}" presName="node" presStyleLbl="node1" presStyleIdx="3" presStyleCnt="4">
        <dgm:presLayoutVars>
          <dgm:bulletEnabled val="1"/>
        </dgm:presLayoutVars>
      </dgm:prSet>
      <dgm:spPr/>
    </dgm:pt>
  </dgm:ptLst>
  <dgm:cxnLst>
    <dgm:cxn modelId="{D106FC1F-6DE9-4A11-8B52-2F063D2A513D}" type="presOf" srcId="{6AA043B8-7F58-415C-BDC7-22D09E4BCC49}" destId="{915D1D4B-4D3F-4F23-84EA-4D8A8D438D93}" srcOrd="0" destOrd="0" presId="urn:microsoft.com/office/officeart/2005/8/layout/default"/>
    <dgm:cxn modelId="{BFE7485C-27B4-4403-BFB3-E2F0E39EC96B}" srcId="{B77F9B00-04FD-420C-AAA0-AD8CC93CEEE3}" destId="{6AA043B8-7F58-415C-BDC7-22D09E4BCC49}" srcOrd="2" destOrd="0" parTransId="{CD795849-3339-477A-89C6-3721194E4E87}" sibTransId="{5D7930C4-F117-4558-A661-CE874A851CAF}"/>
    <dgm:cxn modelId="{1A0AAC72-BA72-4E61-8787-5FA02E3E1608}" type="presOf" srcId="{FA39A5FF-DDD5-4FE8-A866-77F6A5322E7B}" destId="{517B6BAD-76C4-4C7E-AF1C-235B8E3DA033}" srcOrd="0" destOrd="0" presId="urn:microsoft.com/office/officeart/2005/8/layout/default"/>
    <dgm:cxn modelId="{4F4C8676-8462-45DD-AC2E-94E7E63F1317}" srcId="{B77F9B00-04FD-420C-AAA0-AD8CC93CEEE3}" destId="{97591EC4-64C4-4539-8A50-977E02A2C09A}" srcOrd="0" destOrd="0" parTransId="{3545CA7B-B1B9-4C96-A1F5-F0D01607130B}" sibTransId="{D96A54A5-8C70-44C5-8484-99BBB448DAF8}"/>
    <dgm:cxn modelId="{26F07B59-C3D6-4BDD-8797-8DD7A2D54355}" srcId="{B77F9B00-04FD-420C-AAA0-AD8CC93CEEE3}" destId="{FA39A5FF-DDD5-4FE8-A866-77F6A5322E7B}" srcOrd="1" destOrd="0" parTransId="{81EBC5DA-7FF1-4310-8871-B05CEB1E3394}" sibTransId="{815777B8-E56B-490F-9E72-893C43A8D159}"/>
    <dgm:cxn modelId="{21F58F85-8689-4E69-B2DC-87E96DFC1F33}" srcId="{B77F9B00-04FD-420C-AAA0-AD8CC93CEEE3}" destId="{732A3B59-93FA-4802-A6A0-BA0C122648EE}" srcOrd="3" destOrd="0" parTransId="{48F92F43-BE35-4A15-A536-71102E304A2E}" sibTransId="{6DA30FC1-93A6-4626-8A8F-45D3DED0D043}"/>
    <dgm:cxn modelId="{E2AA89E6-FAF8-4346-9337-D9646BA0E0B2}" type="presOf" srcId="{732A3B59-93FA-4802-A6A0-BA0C122648EE}" destId="{5EDDC681-F878-4CB2-8AAF-713723C5D6A4}" srcOrd="0" destOrd="0" presId="urn:microsoft.com/office/officeart/2005/8/layout/default"/>
    <dgm:cxn modelId="{CEDEF2EA-F3CB-4D44-AE8B-596B83B7B162}" type="presOf" srcId="{97591EC4-64C4-4539-8A50-977E02A2C09A}" destId="{3F6C1FF0-85D2-4BA2-A12E-1B0B4A0554A2}" srcOrd="0" destOrd="0" presId="urn:microsoft.com/office/officeart/2005/8/layout/default"/>
    <dgm:cxn modelId="{CDCBB7F3-3313-4527-AA57-4C759F7789E2}" type="presOf" srcId="{B77F9B00-04FD-420C-AAA0-AD8CC93CEEE3}" destId="{0569093F-3BAE-4387-9BF6-1FD26F8C0FC2}" srcOrd="0" destOrd="0" presId="urn:microsoft.com/office/officeart/2005/8/layout/default"/>
    <dgm:cxn modelId="{D1D28BBA-9F1C-485C-9FAE-7CD90AF697FC}" type="presParOf" srcId="{0569093F-3BAE-4387-9BF6-1FD26F8C0FC2}" destId="{3F6C1FF0-85D2-4BA2-A12E-1B0B4A0554A2}" srcOrd="0" destOrd="0" presId="urn:microsoft.com/office/officeart/2005/8/layout/default"/>
    <dgm:cxn modelId="{DEBB78CE-7B53-4B11-A05E-AEFD07D584C0}" type="presParOf" srcId="{0569093F-3BAE-4387-9BF6-1FD26F8C0FC2}" destId="{1523EA68-C330-431B-96B0-D324BDD36E6D}" srcOrd="1" destOrd="0" presId="urn:microsoft.com/office/officeart/2005/8/layout/default"/>
    <dgm:cxn modelId="{E626ED06-A0D0-420B-9CB7-6874D8EAD0F0}" type="presParOf" srcId="{0569093F-3BAE-4387-9BF6-1FD26F8C0FC2}" destId="{517B6BAD-76C4-4C7E-AF1C-235B8E3DA033}" srcOrd="2" destOrd="0" presId="urn:microsoft.com/office/officeart/2005/8/layout/default"/>
    <dgm:cxn modelId="{B983931F-F1E1-465A-9553-5D38EA2B9DB4}" type="presParOf" srcId="{0569093F-3BAE-4387-9BF6-1FD26F8C0FC2}" destId="{BA29F371-EB2E-4B8C-8311-02276BFEA1CF}" srcOrd="3" destOrd="0" presId="urn:microsoft.com/office/officeart/2005/8/layout/default"/>
    <dgm:cxn modelId="{AC9DA610-4DD5-44CF-8D7D-EB6187B019AB}" type="presParOf" srcId="{0569093F-3BAE-4387-9BF6-1FD26F8C0FC2}" destId="{915D1D4B-4D3F-4F23-84EA-4D8A8D438D93}" srcOrd="4" destOrd="0" presId="urn:microsoft.com/office/officeart/2005/8/layout/default"/>
    <dgm:cxn modelId="{7EC106B0-848B-43A3-9BEA-D3C31A9687C8}" type="presParOf" srcId="{0569093F-3BAE-4387-9BF6-1FD26F8C0FC2}" destId="{8A73A2C9-A3DC-4D2B-9BA0-271F5032AC33}" srcOrd="5" destOrd="0" presId="urn:microsoft.com/office/officeart/2005/8/layout/default"/>
    <dgm:cxn modelId="{6CFDCE35-A432-4E64-9370-AD657CEDF20E}" type="presParOf" srcId="{0569093F-3BAE-4387-9BF6-1FD26F8C0FC2}" destId="{5EDDC681-F878-4CB2-8AAF-713723C5D6A4}"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6C1FF0-85D2-4BA2-A12E-1B0B4A0554A2}">
      <dsp:nvSpPr>
        <dsp:cNvPr id="0" name=""/>
        <dsp:cNvSpPr/>
      </dsp:nvSpPr>
      <dsp:spPr>
        <a:xfrm>
          <a:off x="1486525" y="386"/>
          <a:ext cx="3809404" cy="2285642"/>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ctr" defTabSz="2044700" rtl="0">
            <a:lnSpc>
              <a:spcPct val="90000"/>
            </a:lnSpc>
            <a:spcBef>
              <a:spcPct val="0"/>
            </a:spcBef>
            <a:spcAft>
              <a:spcPct val="35000"/>
            </a:spcAft>
            <a:buNone/>
          </a:pPr>
          <a:r>
            <a:rPr lang="en-GB" sz="4600" b="0" kern="1200"/>
            <a:t>Based on existence </a:t>
          </a:r>
          <a:endParaRPr lang="en-ID" sz="4600" kern="1200"/>
        </a:p>
      </dsp:txBody>
      <dsp:txXfrm>
        <a:off x="1486525" y="386"/>
        <a:ext cx="3809404" cy="2285642"/>
      </dsp:txXfrm>
    </dsp:sp>
    <dsp:sp modelId="{517B6BAD-76C4-4C7E-AF1C-235B8E3DA033}">
      <dsp:nvSpPr>
        <dsp:cNvPr id="0" name=""/>
        <dsp:cNvSpPr/>
      </dsp:nvSpPr>
      <dsp:spPr>
        <a:xfrm>
          <a:off x="5676870" y="386"/>
          <a:ext cx="3809404" cy="2285642"/>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ctr" defTabSz="2044700" rtl="0">
            <a:lnSpc>
              <a:spcPct val="90000"/>
            </a:lnSpc>
            <a:spcBef>
              <a:spcPct val="0"/>
            </a:spcBef>
            <a:spcAft>
              <a:spcPct val="35000"/>
            </a:spcAft>
            <a:buNone/>
          </a:pPr>
          <a:r>
            <a:rPr lang="en-GB" sz="4600" b="0" kern="1200"/>
            <a:t>Based on direction of links </a:t>
          </a:r>
          <a:endParaRPr lang="en-ID" sz="4600" kern="1200"/>
        </a:p>
      </dsp:txBody>
      <dsp:txXfrm>
        <a:off x="5676870" y="386"/>
        <a:ext cx="3809404" cy="2285642"/>
      </dsp:txXfrm>
    </dsp:sp>
    <dsp:sp modelId="{915D1D4B-4D3F-4F23-84EA-4D8A8D438D93}">
      <dsp:nvSpPr>
        <dsp:cNvPr id="0" name=""/>
        <dsp:cNvSpPr/>
      </dsp:nvSpPr>
      <dsp:spPr>
        <a:xfrm>
          <a:off x="1486525" y="2666970"/>
          <a:ext cx="3809404" cy="2285642"/>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ctr" defTabSz="2044700" rtl="0">
            <a:lnSpc>
              <a:spcPct val="90000"/>
            </a:lnSpc>
            <a:spcBef>
              <a:spcPct val="0"/>
            </a:spcBef>
            <a:spcAft>
              <a:spcPct val="35000"/>
            </a:spcAft>
            <a:buNone/>
          </a:pPr>
          <a:r>
            <a:rPr lang="en-GB" sz="4600" b="0" kern="1200"/>
            <a:t>Based on mode</a:t>
          </a:r>
          <a:endParaRPr lang="en-ID" sz="4600" kern="1200"/>
        </a:p>
      </dsp:txBody>
      <dsp:txXfrm>
        <a:off x="1486525" y="2666970"/>
        <a:ext cx="3809404" cy="2285642"/>
      </dsp:txXfrm>
    </dsp:sp>
    <dsp:sp modelId="{5EDDC681-F878-4CB2-8AAF-713723C5D6A4}">
      <dsp:nvSpPr>
        <dsp:cNvPr id="0" name=""/>
        <dsp:cNvSpPr/>
      </dsp:nvSpPr>
      <dsp:spPr>
        <a:xfrm>
          <a:off x="5676870" y="2666970"/>
          <a:ext cx="3809404" cy="2285642"/>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ctr" defTabSz="2044700" rtl="0">
            <a:lnSpc>
              <a:spcPct val="90000"/>
            </a:lnSpc>
            <a:spcBef>
              <a:spcPct val="0"/>
            </a:spcBef>
            <a:spcAft>
              <a:spcPct val="35000"/>
            </a:spcAft>
            <a:buNone/>
          </a:pPr>
          <a:r>
            <a:rPr lang="en-GB" sz="4600" b="0" kern="1200"/>
            <a:t>Based on weights</a:t>
          </a:r>
          <a:endParaRPr lang="en-ID" sz="4600" kern="1200"/>
        </a:p>
      </dsp:txBody>
      <dsp:txXfrm>
        <a:off x="5676870" y="2666970"/>
        <a:ext cx="3809404" cy="2285642"/>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25A1F-1CDC-4074-893A-5899111F5ABD}" type="datetimeFigureOut">
              <a:rPr lang="id-ID" smtClean="0"/>
              <a:t>26/12/2022</a:t>
            </a:fld>
            <a:endParaRPr lang="id-ID"/>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71E874E-D680-4190-B4F6-A9A7BE5D0CAF}" type="slidenum">
              <a:rPr lang="id-ID" smtClean="0"/>
              <a:t>‹#›</a:t>
            </a:fld>
            <a:endParaRPr lang="id-ID"/>
          </a:p>
        </p:txBody>
      </p:sp>
    </p:spTree>
    <p:extLst>
      <p:ext uri="{BB962C8B-B14F-4D97-AF65-F5344CB8AC3E}">
        <p14:creationId xmlns:p14="http://schemas.microsoft.com/office/powerpoint/2010/main" val="716150307"/>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89DCB56-DE58-4F64-B9CF-BA8F1134BDC6}" type="datetimeFigureOut">
              <a:rPr lang="id-ID" smtClean="0"/>
              <a:pPr/>
              <a:t>26/12/2022</a:t>
            </a:fld>
            <a:endParaRPr lang="id-ID"/>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1351D7-7B69-40B9-8EEA-B4FEF26EED31}" type="slidenum">
              <a:rPr lang="id-ID" smtClean="0"/>
              <a:pPr/>
              <a:t>‹#›</a:t>
            </a:fld>
            <a:endParaRPr lang="id-ID"/>
          </a:p>
        </p:txBody>
      </p:sp>
    </p:spTree>
    <p:extLst>
      <p:ext uri="{BB962C8B-B14F-4D97-AF65-F5344CB8AC3E}">
        <p14:creationId xmlns:p14="http://schemas.microsoft.com/office/powerpoint/2010/main" val="39542643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11351D7-7B69-40B9-8EEA-B4FEF26EED31}" type="slidenum">
              <a:rPr kumimoji="0" lang="id-ID"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id-ID"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2192165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a:p>
        </p:txBody>
      </p:sp>
      <p:sp>
        <p:nvSpPr>
          <p:cNvPr id="4" name="Slide Number Placeholder 3"/>
          <p:cNvSpPr>
            <a:spLocks noGrp="1"/>
          </p:cNvSpPr>
          <p:nvPr>
            <p:ph type="sldNum" sz="quarter" idx="10"/>
          </p:nvPr>
        </p:nvSpPr>
        <p:spPr/>
        <p:txBody>
          <a:bodyPr/>
          <a:lstStyle/>
          <a:p>
            <a:fld id="{D11351D7-7B69-40B9-8EEA-B4FEF26EED31}" type="slidenum">
              <a:rPr lang="id-ID" smtClean="0"/>
              <a:pPr/>
              <a:t>35</a:t>
            </a:fld>
            <a:endParaRPr lang="id-ID"/>
          </a:p>
        </p:txBody>
      </p:sp>
    </p:spTree>
    <p:extLst>
      <p:ext uri="{BB962C8B-B14F-4D97-AF65-F5344CB8AC3E}">
        <p14:creationId xmlns:p14="http://schemas.microsoft.com/office/powerpoint/2010/main" val="19077688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FFFFFF"/>
        </a:solidFill>
        <a:effectLst/>
      </p:bgPr>
    </p:bg>
    <p:spTree>
      <p:nvGrpSpPr>
        <p:cNvPr id="1" name=""/>
        <p:cNvGrpSpPr/>
        <p:nvPr/>
      </p:nvGrpSpPr>
      <p:grpSpPr>
        <a:xfrm>
          <a:off x="0" y="0"/>
          <a:ext cx="0" cy="0"/>
          <a:chOff x="0" y="0"/>
          <a:chExt cx="0" cy="0"/>
        </a:xfrm>
      </p:grpSpPr>
      <p:sp>
        <p:nvSpPr>
          <p:cNvPr id="3138" name="Rectangle 66"/>
          <p:cNvSpPr>
            <a:spLocks noChangeArrowheads="1"/>
          </p:cNvSpPr>
          <p:nvPr/>
        </p:nvSpPr>
        <p:spPr bwMode="gray">
          <a:xfrm>
            <a:off x="3048000" y="3124200"/>
            <a:ext cx="9144000" cy="609600"/>
          </a:xfrm>
          <a:prstGeom prst="rect">
            <a:avLst/>
          </a:prstGeom>
          <a:solidFill>
            <a:schemeClr val="tx1"/>
          </a:solidFill>
          <a:ln w="9525">
            <a:noFill/>
            <a:miter lim="800000"/>
            <a:headEnd/>
            <a:tailEnd/>
          </a:ln>
          <a:effectLst/>
        </p:spPr>
        <p:txBody>
          <a:bodyPr wrap="none" anchor="ctr"/>
          <a:lstStyle/>
          <a:p>
            <a:endParaRPr lang="id-ID"/>
          </a:p>
        </p:txBody>
      </p:sp>
      <p:sp>
        <p:nvSpPr>
          <p:cNvPr id="3139" name="Rectangle 67"/>
          <p:cNvSpPr>
            <a:spLocks noChangeArrowheads="1"/>
          </p:cNvSpPr>
          <p:nvPr/>
        </p:nvSpPr>
        <p:spPr bwMode="gray">
          <a:xfrm>
            <a:off x="0" y="3124200"/>
            <a:ext cx="12192000" cy="152400"/>
          </a:xfrm>
          <a:prstGeom prst="rect">
            <a:avLst/>
          </a:prstGeom>
          <a:solidFill>
            <a:schemeClr val="tx1"/>
          </a:solidFill>
          <a:ln w="9525">
            <a:noFill/>
            <a:miter lim="800000"/>
            <a:headEnd/>
            <a:tailEnd/>
          </a:ln>
          <a:effectLst/>
        </p:spPr>
        <p:txBody>
          <a:bodyPr wrap="none" anchor="ctr"/>
          <a:lstStyle/>
          <a:p>
            <a:endParaRPr lang="id-ID"/>
          </a:p>
        </p:txBody>
      </p:sp>
      <p:sp>
        <p:nvSpPr>
          <p:cNvPr id="3074" name="Rectangle 2"/>
          <p:cNvSpPr>
            <a:spLocks noGrp="1" noChangeArrowheads="1"/>
          </p:cNvSpPr>
          <p:nvPr>
            <p:ph type="ctrTitle"/>
          </p:nvPr>
        </p:nvSpPr>
        <p:spPr>
          <a:xfrm>
            <a:off x="3251201" y="3048000"/>
            <a:ext cx="8834967" cy="762000"/>
          </a:xfrm>
        </p:spPr>
        <p:txBody>
          <a:bodyPr/>
          <a:lstStyle>
            <a:lvl1pPr>
              <a:defRPr baseline="0"/>
            </a:lvl1pPr>
          </a:lstStyle>
          <a:p>
            <a:endParaRPr lang="en-AU" dirty="0"/>
          </a:p>
        </p:txBody>
      </p:sp>
      <p:sp>
        <p:nvSpPr>
          <p:cNvPr id="3075" name="Rectangle 3"/>
          <p:cNvSpPr>
            <a:spLocks noGrp="1" noChangeArrowheads="1"/>
          </p:cNvSpPr>
          <p:nvPr>
            <p:ph type="subTitle" idx="1"/>
          </p:nvPr>
        </p:nvSpPr>
        <p:spPr>
          <a:xfrm>
            <a:off x="1117600" y="5257800"/>
            <a:ext cx="10363200" cy="533400"/>
          </a:xfrm>
        </p:spPr>
        <p:txBody>
          <a:bodyPr/>
          <a:lstStyle>
            <a:lvl1pPr marL="0" indent="0" algn="ctr">
              <a:buFont typeface="Wingdings" pitchFamily="2" charset="2"/>
              <a:buNone/>
              <a:defRPr sz="2000" b="0" baseline="0">
                <a:solidFill>
                  <a:schemeClr val="tx1"/>
                </a:solidFill>
              </a:defRPr>
            </a:lvl1pPr>
          </a:lstStyle>
          <a:p>
            <a:endParaRPr lang="en-AU" dirty="0"/>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48000" y="0"/>
            <a:ext cx="9144000" cy="3124199"/>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1344" y="692696"/>
            <a:ext cx="2765805" cy="1820903"/>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31838"/>
            <a:ext cx="2794000" cy="5592762"/>
          </a:xfrm>
        </p:spPr>
        <p:txBody>
          <a:bodyPr vert="eaVert"/>
          <a:lstStyle/>
          <a:p>
            <a:r>
              <a:rPr lang="en-US"/>
              <a:t>Click to edit Master title style</a:t>
            </a:r>
            <a:endParaRPr lang="id-ID"/>
          </a:p>
        </p:txBody>
      </p:sp>
      <p:sp>
        <p:nvSpPr>
          <p:cNvPr id="3" name="Vertical Text Placeholder 2"/>
          <p:cNvSpPr>
            <a:spLocks noGrp="1"/>
          </p:cNvSpPr>
          <p:nvPr>
            <p:ph type="body" orient="vert" idx="1"/>
          </p:nvPr>
        </p:nvSpPr>
        <p:spPr>
          <a:xfrm>
            <a:off x="609600" y="731838"/>
            <a:ext cx="8178800" cy="55927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914400" y="731838"/>
            <a:ext cx="10871200" cy="563562"/>
          </a:xfrm>
        </p:spPr>
        <p:txBody>
          <a:bodyPr/>
          <a:lstStyle/>
          <a:p>
            <a:r>
              <a:rPr lang="en-US"/>
              <a:t>Click to edit Master title style</a:t>
            </a:r>
            <a:endParaRPr lang="id-ID"/>
          </a:p>
        </p:txBody>
      </p:sp>
      <p:sp>
        <p:nvSpPr>
          <p:cNvPr id="3" name="Table Placeholder 2"/>
          <p:cNvSpPr>
            <a:spLocks noGrp="1"/>
          </p:cNvSpPr>
          <p:nvPr>
            <p:ph type="tbl" idx="1"/>
          </p:nvPr>
        </p:nvSpPr>
        <p:spPr>
          <a:xfrm>
            <a:off x="609600" y="1371600"/>
            <a:ext cx="10972800" cy="4953000"/>
          </a:xfrm>
        </p:spPr>
        <p:txBody>
          <a:bodyPr/>
          <a:lstStyle/>
          <a:p>
            <a:r>
              <a:rPr lang="en-US"/>
              <a:t>Click icon to add table</a:t>
            </a:r>
            <a:endParaRPr lang="id-I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FFFFFF"/>
        </a:solidFill>
        <a:effectLst/>
      </p:bgPr>
    </p:bg>
    <p:spTree>
      <p:nvGrpSpPr>
        <p:cNvPr id="1" name=""/>
        <p:cNvGrpSpPr/>
        <p:nvPr/>
      </p:nvGrpSpPr>
      <p:grpSpPr>
        <a:xfrm>
          <a:off x="0" y="0"/>
          <a:ext cx="0" cy="0"/>
          <a:chOff x="0" y="0"/>
          <a:chExt cx="0" cy="0"/>
        </a:xfrm>
      </p:grpSpPr>
      <p:sp>
        <p:nvSpPr>
          <p:cNvPr id="3138" name="Rectangle 66"/>
          <p:cNvSpPr>
            <a:spLocks noChangeArrowheads="1"/>
          </p:cNvSpPr>
          <p:nvPr/>
        </p:nvSpPr>
        <p:spPr bwMode="gray">
          <a:xfrm>
            <a:off x="3048000" y="3124200"/>
            <a:ext cx="9144000" cy="609600"/>
          </a:xfrm>
          <a:prstGeom prst="rect">
            <a:avLst/>
          </a:prstGeom>
          <a:solidFill>
            <a:schemeClr val="tx1"/>
          </a:solidFill>
          <a:ln w="9525">
            <a:noFill/>
            <a:miter lim="800000"/>
            <a:headEnd/>
            <a:tailEnd/>
          </a:ln>
          <a:effectLst/>
        </p:spPr>
        <p:txBody>
          <a:bodyPr wrap="none" anchor="ctr"/>
          <a:lstStyle/>
          <a:p>
            <a:endParaRPr lang="id-ID"/>
          </a:p>
        </p:txBody>
      </p:sp>
      <p:sp>
        <p:nvSpPr>
          <p:cNvPr id="3139" name="Rectangle 67"/>
          <p:cNvSpPr>
            <a:spLocks noChangeArrowheads="1"/>
          </p:cNvSpPr>
          <p:nvPr/>
        </p:nvSpPr>
        <p:spPr bwMode="gray">
          <a:xfrm>
            <a:off x="0" y="3124200"/>
            <a:ext cx="12192000" cy="152400"/>
          </a:xfrm>
          <a:prstGeom prst="rect">
            <a:avLst/>
          </a:prstGeom>
          <a:solidFill>
            <a:schemeClr val="tx1"/>
          </a:solidFill>
          <a:ln w="9525">
            <a:noFill/>
            <a:miter lim="800000"/>
            <a:headEnd/>
            <a:tailEnd/>
          </a:ln>
          <a:effectLst/>
        </p:spPr>
        <p:txBody>
          <a:bodyPr wrap="none" anchor="ctr"/>
          <a:lstStyle/>
          <a:p>
            <a:endParaRPr lang="id-ID"/>
          </a:p>
        </p:txBody>
      </p:sp>
      <p:sp>
        <p:nvSpPr>
          <p:cNvPr id="3074" name="Rectangle 2"/>
          <p:cNvSpPr>
            <a:spLocks noGrp="1" noChangeArrowheads="1"/>
          </p:cNvSpPr>
          <p:nvPr>
            <p:ph type="ctrTitle"/>
          </p:nvPr>
        </p:nvSpPr>
        <p:spPr>
          <a:xfrm>
            <a:off x="3251201" y="3048000"/>
            <a:ext cx="8834967" cy="762000"/>
          </a:xfrm>
        </p:spPr>
        <p:txBody>
          <a:bodyPr/>
          <a:lstStyle>
            <a:lvl1pPr>
              <a:defRPr baseline="0"/>
            </a:lvl1pPr>
          </a:lstStyle>
          <a:p>
            <a:endParaRPr lang="en-AU" dirty="0"/>
          </a:p>
        </p:txBody>
      </p:sp>
      <p:sp>
        <p:nvSpPr>
          <p:cNvPr id="3075" name="Rectangle 3"/>
          <p:cNvSpPr>
            <a:spLocks noGrp="1" noChangeArrowheads="1"/>
          </p:cNvSpPr>
          <p:nvPr>
            <p:ph type="subTitle" idx="1"/>
          </p:nvPr>
        </p:nvSpPr>
        <p:spPr>
          <a:xfrm>
            <a:off x="1117600" y="5257800"/>
            <a:ext cx="10363200" cy="533400"/>
          </a:xfrm>
        </p:spPr>
        <p:txBody>
          <a:bodyPr/>
          <a:lstStyle>
            <a:lvl1pPr marL="0" indent="0" algn="ctr">
              <a:buFont typeface="Wingdings" pitchFamily="2" charset="2"/>
              <a:buNone/>
              <a:defRPr sz="2000" b="0" baseline="0">
                <a:solidFill>
                  <a:schemeClr val="tx1"/>
                </a:solidFill>
              </a:defRPr>
            </a:lvl1pPr>
          </a:lstStyle>
          <a:p>
            <a:endParaRPr lang="en-AU" dirty="0"/>
          </a:p>
        </p:txBody>
      </p:sp>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48000" y="0"/>
            <a:ext cx="9144000" cy="3124199"/>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91344" y="692696"/>
            <a:ext cx="2765805" cy="1820903"/>
          </a:xfrm>
          <a:prstGeom prst="rect">
            <a:avLst/>
          </a:prstGeom>
        </p:spPr>
      </p:pic>
    </p:spTree>
    <p:extLst>
      <p:ext uri="{BB962C8B-B14F-4D97-AF65-F5344CB8AC3E}">
        <p14:creationId xmlns:p14="http://schemas.microsoft.com/office/powerpoint/2010/main" val="9972531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endParaRPr lang="id-ID" dirty="0"/>
          </a:p>
        </p:txBody>
      </p:sp>
      <p:sp>
        <p:nvSpPr>
          <p:cNvPr id="3" name="Content Placeholder 2"/>
          <p:cNvSpPr>
            <a:spLocks noGrp="1"/>
          </p:cNvSpPr>
          <p:nvPr>
            <p:ph idx="1"/>
          </p:nvPr>
        </p:nvSpPr>
        <p:spPr/>
        <p:txBody>
          <a:bodyPr/>
          <a:lstStyle>
            <a:lvl1pPr marL="452438" indent="-452438">
              <a:defRPr b="0">
                <a:solidFill>
                  <a:srgbClr val="000000"/>
                </a:solidFill>
              </a:defRPr>
            </a:lvl1pPr>
            <a:lvl2pPr marL="895350" indent="-438150">
              <a:buFont typeface="Courier New" panose="02070309020205020404" pitchFamily="49" charset="0"/>
              <a:buChar char="o"/>
              <a:defRPr>
                <a:solidFill>
                  <a:srgbClr val="000000"/>
                </a:solidFill>
              </a:defRPr>
            </a:lvl2pPr>
            <a:lvl3pPr marL="1347788" indent="-433388">
              <a:buFont typeface="Wingdings" panose="05000000000000000000" pitchFamily="2" charset="2"/>
              <a:buChar char="ü"/>
              <a:defRPr>
                <a:solidFill>
                  <a:srgbClr val="000000"/>
                </a:solidFill>
              </a:defRPr>
            </a:lvl3pPr>
            <a:lvl4pPr marL="1790700" indent="-419100">
              <a:buFont typeface="Wingdings" panose="05000000000000000000" pitchFamily="2" charset="2"/>
              <a:buChar char="v"/>
              <a:defRPr>
                <a:solidFill>
                  <a:srgbClr val="000000"/>
                </a:solidFill>
              </a:defRPr>
            </a:lvl4pPr>
            <a:lvl5pPr marL="2243138" indent="-414338">
              <a:buFont typeface="Wingdings" panose="05000000000000000000" pitchFamily="2" charset="2"/>
              <a:buChar char="Ø"/>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Tree>
    <p:extLst>
      <p:ext uri="{BB962C8B-B14F-4D97-AF65-F5344CB8AC3E}">
        <p14:creationId xmlns:p14="http://schemas.microsoft.com/office/powerpoint/2010/main" val="6114791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id-ID"/>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2891153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sz="half" idx="1"/>
          </p:nvPr>
        </p:nvSpPr>
        <p:spPr>
          <a:xfrm>
            <a:off x="609600" y="1371600"/>
            <a:ext cx="53848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Content Placeholder 3"/>
          <p:cNvSpPr>
            <a:spLocks noGrp="1"/>
          </p:cNvSpPr>
          <p:nvPr>
            <p:ph sz="half" idx="2"/>
          </p:nvPr>
        </p:nvSpPr>
        <p:spPr>
          <a:xfrm>
            <a:off x="6197600" y="1371600"/>
            <a:ext cx="53848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Tree>
    <p:extLst>
      <p:ext uri="{BB962C8B-B14F-4D97-AF65-F5344CB8AC3E}">
        <p14:creationId xmlns:p14="http://schemas.microsoft.com/office/powerpoint/2010/main" val="1981269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7408" y="476672"/>
            <a:ext cx="10814992" cy="940966"/>
          </a:xfrm>
        </p:spPr>
        <p:txBody>
          <a:bodyPr/>
          <a:lstStyle>
            <a:lvl1pPr>
              <a:defRPr/>
            </a:lvl1pPr>
          </a:lstStyle>
          <a:p>
            <a:r>
              <a:rPr lang="en-US"/>
              <a:t>Click to edit Master title style</a:t>
            </a:r>
            <a:endParaRPr lang="id-ID"/>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Tree>
    <p:extLst>
      <p:ext uri="{BB962C8B-B14F-4D97-AF65-F5344CB8AC3E}">
        <p14:creationId xmlns:p14="http://schemas.microsoft.com/office/powerpoint/2010/main" val="18295964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Tree>
    <p:extLst>
      <p:ext uri="{BB962C8B-B14F-4D97-AF65-F5344CB8AC3E}">
        <p14:creationId xmlns:p14="http://schemas.microsoft.com/office/powerpoint/2010/main" val="25818659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9229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endParaRPr lang="id-ID" dirty="0"/>
          </a:p>
        </p:txBody>
      </p:sp>
      <p:sp>
        <p:nvSpPr>
          <p:cNvPr id="3" name="Content Placeholder 2"/>
          <p:cNvSpPr>
            <a:spLocks noGrp="1"/>
          </p:cNvSpPr>
          <p:nvPr>
            <p:ph idx="1"/>
          </p:nvPr>
        </p:nvSpPr>
        <p:spPr/>
        <p:txBody>
          <a:bodyPr/>
          <a:lstStyle>
            <a:lvl1pPr marL="452438" indent="-452438">
              <a:defRPr b="0">
                <a:solidFill>
                  <a:srgbClr val="000000"/>
                </a:solidFill>
              </a:defRPr>
            </a:lvl1pPr>
            <a:lvl2pPr marL="895350" indent="-438150">
              <a:buFont typeface="Courier New" panose="02070309020205020404" pitchFamily="49" charset="0"/>
              <a:buChar char="o"/>
              <a:defRPr>
                <a:solidFill>
                  <a:srgbClr val="000000"/>
                </a:solidFill>
              </a:defRPr>
            </a:lvl2pPr>
            <a:lvl3pPr marL="1347788" indent="-433388">
              <a:buFont typeface="Wingdings" panose="05000000000000000000" pitchFamily="2" charset="2"/>
              <a:buChar char="ü"/>
              <a:defRPr>
                <a:solidFill>
                  <a:srgbClr val="000000"/>
                </a:solidFill>
              </a:defRPr>
            </a:lvl3pPr>
            <a:lvl4pPr marL="1790700" indent="-419100">
              <a:buFont typeface="Wingdings" panose="05000000000000000000" pitchFamily="2" charset="2"/>
              <a:buChar char="v"/>
              <a:defRPr>
                <a:solidFill>
                  <a:srgbClr val="000000"/>
                </a:solidFill>
              </a:defRPr>
            </a:lvl4pPr>
            <a:lvl5pPr marL="2243138" indent="-414338">
              <a:buFont typeface="Wingdings" panose="05000000000000000000" pitchFamily="2" charset="2"/>
              <a:buChar char="Ø"/>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id-ID"/>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357529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id-ID"/>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id-ID"/>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1010460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Tree>
    <p:extLst>
      <p:ext uri="{BB962C8B-B14F-4D97-AF65-F5344CB8AC3E}">
        <p14:creationId xmlns:p14="http://schemas.microsoft.com/office/powerpoint/2010/main" val="30776044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31838"/>
            <a:ext cx="2794000" cy="5592762"/>
          </a:xfrm>
        </p:spPr>
        <p:txBody>
          <a:bodyPr vert="eaVert"/>
          <a:lstStyle/>
          <a:p>
            <a:r>
              <a:rPr lang="en-US"/>
              <a:t>Click to edit Master title style</a:t>
            </a:r>
            <a:endParaRPr lang="id-ID"/>
          </a:p>
        </p:txBody>
      </p:sp>
      <p:sp>
        <p:nvSpPr>
          <p:cNvPr id="3" name="Vertical Text Placeholder 2"/>
          <p:cNvSpPr>
            <a:spLocks noGrp="1"/>
          </p:cNvSpPr>
          <p:nvPr>
            <p:ph type="body" orient="vert" idx="1"/>
          </p:nvPr>
        </p:nvSpPr>
        <p:spPr>
          <a:xfrm>
            <a:off x="609600" y="731838"/>
            <a:ext cx="8178800" cy="55927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Tree>
    <p:extLst>
      <p:ext uri="{BB962C8B-B14F-4D97-AF65-F5344CB8AC3E}">
        <p14:creationId xmlns:p14="http://schemas.microsoft.com/office/powerpoint/2010/main" val="14900400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914400" y="731838"/>
            <a:ext cx="10871200" cy="563562"/>
          </a:xfrm>
        </p:spPr>
        <p:txBody>
          <a:bodyPr/>
          <a:lstStyle/>
          <a:p>
            <a:r>
              <a:rPr lang="en-US"/>
              <a:t>Click to edit Master title style</a:t>
            </a:r>
            <a:endParaRPr lang="id-ID"/>
          </a:p>
        </p:txBody>
      </p:sp>
      <p:sp>
        <p:nvSpPr>
          <p:cNvPr id="3" name="Table Placeholder 2"/>
          <p:cNvSpPr>
            <a:spLocks noGrp="1"/>
          </p:cNvSpPr>
          <p:nvPr>
            <p:ph type="tbl" idx="1"/>
          </p:nvPr>
        </p:nvSpPr>
        <p:spPr>
          <a:xfrm>
            <a:off x="609600" y="1371600"/>
            <a:ext cx="10972800" cy="4953000"/>
          </a:xfrm>
        </p:spPr>
        <p:txBody>
          <a:bodyPr/>
          <a:lstStyle/>
          <a:p>
            <a:r>
              <a:rPr lang="en-US"/>
              <a:t>Click icon to add table</a:t>
            </a:r>
            <a:endParaRPr lang="id-ID"/>
          </a:p>
        </p:txBody>
      </p:sp>
    </p:spTree>
    <p:extLst>
      <p:ext uri="{BB962C8B-B14F-4D97-AF65-F5344CB8AC3E}">
        <p14:creationId xmlns:p14="http://schemas.microsoft.com/office/powerpoint/2010/main" val="1322006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id-ID"/>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sz="half" idx="1"/>
          </p:nvPr>
        </p:nvSpPr>
        <p:spPr>
          <a:xfrm>
            <a:off x="609600" y="1371600"/>
            <a:ext cx="53848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Content Placeholder 3"/>
          <p:cNvSpPr>
            <a:spLocks noGrp="1"/>
          </p:cNvSpPr>
          <p:nvPr>
            <p:ph sz="half" idx="2"/>
          </p:nvPr>
        </p:nvSpPr>
        <p:spPr>
          <a:xfrm>
            <a:off x="6197600" y="1371600"/>
            <a:ext cx="53848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7408" y="476672"/>
            <a:ext cx="10814992" cy="940966"/>
          </a:xfrm>
        </p:spPr>
        <p:txBody>
          <a:bodyPr/>
          <a:lstStyle>
            <a:lvl1pPr>
              <a:defRPr/>
            </a:lvl1pPr>
          </a:lstStyle>
          <a:p>
            <a:r>
              <a:rPr lang="en-US"/>
              <a:t>Click to edit Master title style</a:t>
            </a:r>
            <a:endParaRPr lang="id-ID"/>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id-ID"/>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id-ID"/>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id-ID"/>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92" name="Group 68"/>
          <p:cNvGrpSpPr>
            <a:grpSpLocks/>
          </p:cNvGrpSpPr>
          <p:nvPr/>
        </p:nvGrpSpPr>
        <p:grpSpPr bwMode="auto">
          <a:xfrm>
            <a:off x="0" y="685800"/>
            <a:ext cx="12192000" cy="609600"/>
            <a:chOff x="0" y="432"/>
            <a:chExt cx="5760" cy="384"/>
          </a:xfrm>
        </p:grpSpPr>
        <p:sp>
          <p:nvSpPr>
            <p:cNvPr id="1093" name="Rectangle 69"/>
            <p:cNvSpPr>
              <a:spLocks noChangeArrowheads="1"/>
            </p:cNvSpPr>
            <p:nvPr userDrawn="1"/>
          </p:nvSpPr>
          <p:spPr bwMode="gray">
            <a:xfrm>
              <a:off x="0" y="432"/>
              <a:ext cx="5760" cy="96"/>
            </a:xfrm>
            <a:prstGeom prst="rect">
              <a:avLst/>
            </a:prstGeom>
            <a:solidFill>
              <a:schemeClr val="tx1"/>
            </a:solidFill>
            <a:ln w="9525">
              <a:noFill/>
              <a:miter lim="800000"/>
              <a:headEnd/>
              <a:tailEnd/>
            </a:ln>
            <a:effectLst/>
          </p:spPr>
          <p:txBody>
            <a:bodyPr wrap="none" anchor="ctr"/>
            <a:lstStyle/>
            <a:p>
              <a:endParaRPr lang="id-ID"/>
            </a:p>
          </p:txBody>
        </p:sp>
        <p:sp>
          <p:nvSpPr>
            <p:cNvPr id="1094" name="Rectangle 70"/>
            <p:cNvSpPr>
              <a:spLocks noChangeArrowheads="1"/>
            </p:cNvSpPr>
            <p:nvPr userDrawn="1"/>
          </p:nvSpPr>
          <p:spPr bwMode="gray">
            <a:xfrm>
              <a:off x="362" y="432"/>
              <a:ext cx="5398" cy="384"/>
            </a:xfrm>
            <a:prstGeom prst="rect">
              <a:avLst/>
            </a:prstGeom>
            <a:solidFill>
              <a:schemeClr val="tx1"/>
            </a:solidFill>
            <a:ln w="9525">
              <a:noFill/>
              <a:miter lim="800000"/>
              <a:headEnd/>
              <a:tailEnd/>
            </a:ln>
            <a:effectLst/>
          </p:spPr>
          <p:txBody>
            <a:bodyPr wrap="none" anchor="ctr"/>
            <a:lstStyle/>
            <a:p>
              <a:endParaRPr lang="id-ID"/>
            </a:p>
          </p:txBody>
        </p:sp>
      </p:grpSp>
      <p:sp>
        <p:nvSpPr>
          <p:cNvPr id="1027" name="Rectangle 3"/>
          <p:cNvSpPr>
            <a:spLocks noGrp="1" noChangeArrowheads="1"/>
          </p:cNvSpPr>
          <p:nvPr>
            <p:ph type="body" idx="1"/>
          </p:nvPr>
        </p:nvSpPr>
        <p:spPr bwMode="auto">
          <a:xfrm>
            <a:off x="609600" y="1371600"/>
            <a:ext cx="10972800" cy="4953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1026" name="Rectangle 2"/>
          <p:cNvSpPr>
            <a:spLocks noGrp="1" noChangeArrowheads="1"/>
          </p:cNvSpPr>
          <p:nvPr>
            <p:ph type="title"/>
          </p:nvPr>
        </p:nvSpPr>
        <p:spPr bwMode="white">
          <a:xfrm>
            <a:off x="914400" y="731838"/>
            <a:ext cx="10871200" cy="56356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Click to edit Master title style</a:t>
            </a:r>
            <a:endParaRPr lang="en-AU" dirty="0"/>
          </a:p>
        </p:txBody>
      </p:sp>
      <p:pic>
        <p:nvPicPr>
          <p:cNvPr id="14" name="Picture 13"/>
          <p:cNvPicPr>
            <a:picLocks noChangeAspect="1"/>
          </p:cNvPicPr>
          <p:nvPr userDrawn="1"/>
        </p:nvPicPr>
        <p:blipFill>
          <a:blip r:embed="rId14" cstate="email">
            <a:extLst>
              <a:ext uri="{28A0092B-C50C-407E-A947-70E740481C1C}">
                <a14:useLocalDpi xmlns:a14="http://schemas.microsoft.com/office/drawing/2010/main" val="0"/>
              </a:ext>
            </a:extLst>
          </a:blip>
          <a:stretch>
            <a:fillRect/>
          </a:stretch>
        </p:blipFill>
        <p:spPr>
          <a:xfrm>
            <a:off x="119336" y="42266"/>
            <a:ext cx="648072" cy="601267"/>
          </a:xfrm>
          <a:prstGeom prst="rect">
            <a:avLst/>
          </a:prstGeom>
        </p:spPr>
      </p:pic>
      <p:sp>
        <p:nvSpPr>
          <p:cNvPr id="15" name="Rectangle 2"/>
          <p:cNvSpPr txBox="1">
            <a:spLocks noChangeArrowheads="1"/>
          </p:cNvSpPr>
          <p:nvPr userDrawn="1"/>
        </p:nvSpPr>
        <p:spPr bwMode="white">
          <a:xfrm>
            <a:off x="9353551" y="42266"/>
            <a:ext cx="2838449" cy="56356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3200" b="1">
                <a:solidFill>
                  <a:schemeClr val="bg1"/>
                </a:solidFill>
                <a:latin typeface="+mj-lt"/>
                <a:ea typeface="+mj-ea"/>
                <a:cs typeface="+mj-cs"/>
              </a:defRPr>
            </a:lvl1pPr>
            <a:lvl2pPr algn="l" rtl="0" eaLnBrk="1" fontAlgn="base" hangingPunct="1">
              <a:spcBef>
                <a:spcPct val="0"/>
              </a:spcBef>
              <a:spcAft>
                <a:spcPct val="0"/>
              </a:spcAft>
              <a:defRPr sz="3200" b="1">
                <a:solidFill>
                  <a:schemeClr val="bg1"/>
                </a:solidFill>
                <a:latin typeface="Verdana" pitchFamily="34" charset="0"/>
              </a:defRPr>
            </a:lvl2pPr>
            <a:lvl3pPr algn="l" rtl="0" eaLnBrk="1" fontAlgn="base" hangingPunct="1">
              <a:spcBef>
                <a:spcPct val="0"/>
              </a:spcBef>
              <a:spcAft>
                <a:spcPct val="0"/>
              </a:spcAft>
              <a:defRPr sz="3200" b="1">
                <a:solidFill>
                  <a:schemeClr val="bg1"/>
                </a:solidFill>
                <a:latin typeface="Verdana" pitchFamily="34" charset="0"/>
              </a:defRPr>
            </a:lvl3pPr>
            <a:lvl4pPr algn="l" rtl="0" eaLnBrk="1" fontAlgn="base" hangingPunct="1">
              <a:spcBef>
                <a:spcPct val="0"/>
              </a:spcBef>
              <a:spcAft>
                <a:spcPct val="0"/>
              </a:spcAft>
              <a:defRPr sz="3200" b="1">
                <a:solidFill>
                  <a:schemeClr val="bg1"/>
                </a:solidFill>
                <a:latin typeface="Verdana" pitchFamily="34" charset="0"/>
              </a:defRPr>
            </a:lvl4pPr>
            <a:lvl5pPr algn="l" rtl="0" eaLnBrk="1" fontAlgn="base" hangingPunct="1">
              <a:spcBef>
                <a:spcPct val="0"/>
              </a:spcBef>
              <a:spcAft>
                <a:spcPct val="0"/>
              </a:spcAft>
              <a:defRPr sz="3200" b="1">
                <a:solidFill>
                  <a:schemeClr val="bg1"/>
                </a:solidFill>
                <a:latin typeface="Verdana" pitchFamily="34" charset="0"/>
              </a:defRPr>
            </a:lvl5pPr>
            <a:lvl6pPr marL="457200" algn="l" rtl="0" eaLnBrk="1" fontAlgn="base" hangingPunct="1">
              <a:spcBef>
                <a:spcPct val="0"/>
              </a:spcBef>
              <a:spcAft>
                <a:spcPct val="0"/>
              </a:spcAft>
              <a:defRPr sz="3200" b="1">
                <a:solidFill>
                  <a:schemeClr val="bg1"/>
                </a:solidFill>
                <a:latin typeface="Verdana" pitchFamily="34" charset="0"/>
              </a:defRPr>
            </a:lvl6pPr>
            <a:lvl7pPr marL="914400" algn="l" rtl="0" eaLnBrk="1" fontAlgn="base" hangingPunct="1">
              <a:spcBef>
                <a:spcPct val="0"/>
              </a:spcBef>
              <a:spcAft>
                <a:spcPct val="0"/>
              </a:spcAft>
              <a:defRPr sz="3200" b="1">
                <a:solidFill>
                  <a:schemeClr val="bg1"/>
                </a:solidFill>
                <a:latin typeface="Verdana" pitchFamily="34" charset="0"/>
              </a:defRPr>
            </a:lvl7pPr>
            <a:lvl8pPr marL="1371600" algn="l" rtl="0" eaLnBrk="1" fontAlgn="base" hangingPunct="1">
              <a:spcBef>
                <a:spcPct val="0"/>
              </a:spcBef>
              <a:spcAft>
                <a:spcPct val="0"/>
              </a:spcAft>
              <a:defRPr sz="3200" b="1">
                <a:solidFill>
                  <a:schemeClr val="bg1"/>
                </a:solidFill>
                <a:latin typeface="Verdana" pitchFamily="34" charset="0"/>
              </a:defRPr>
            </a:lvl8pPr>
            <a:lvl9pPr marL="1828800" algn="l" rtl="0" eaLnBrk="1" fontAlgn="base" hangingPunct="1">
              <a:spcBef>
                <a:spcPct val="0"/>
              </a:spcBef>
              <a:spcAft>
                <a:spcPct val="0"/>
              </a:spcAft>
              <a:defRPr sz="3200" b="1">
                <a:solidFill>
                  <a:schemeClr val="bg1"/>
                </a:solidFill>
                <a:latin typeface="Verdana" pitchFamily="34" charset="0"/>
              </a:defRPr>
            </a:lvl9pPr>
          </a:lstStyle>
          <a:p>
            <a:pPr algn="ctr"/>
            <a:r>
              <a:rPr lang="id-ID" sz="1500" kern="0" dirty="0">
                <a:solidFill>
                  <a:schemeClr val="tx1"/>
                </a:solidFill>
                <a:effectLst/>
              </a:rPr>
              <a:t>FAKULTAS </a:t>
            </a:r>
          </a:p>
          <a:p>
            <a:pPr algn="ctr"/>
            <a:r>
              <a:rPr lang="id-ID" sz="1500" kern="0" dirty="0">
                <a:solidFill>
                  <a:schemeClr val="tx1"/>
                </a:solidFill>
                <a:effectLst/>
              </a:rPr>
              <a:t>TEKNOLOGI</a:t>
            </a:r>
            <a:r>
              <a:rPr lang="id-ID" sz="1500" kern="0" baseline="0" dirty="0">
                <a:solidFill>
                  <a:schemeClr val="tx1"/>
                </a:solidFill>
                <a:effectLst/>
              </a:rPr>
              <a:t> INFORMASI</a:t>
            </a:r>
            <a:endParaRPr lang="en-AU" sz="1500" kern="0" dirty="0">
              <a:solidFill>
                <a:schemeClr val="tx1"/>
              </a:solidFill>
              <a:effectLst/>
            </a:endParaRPr>
          </a:p>
        </p:txBody>
      </p:sp>
      <p:pic>
        <p:nvPicPr>
          <p:cNvPr id="2" name="Picture 1"/>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909798" y="-33238"/>
            <a:ext cx="8443753" cy="725934"/>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p:txStyles>
    <p:titleStyle>
      <a:lvl1pPr algn="l" rtl="0" eaLnBrk="1" fontAlgn="base" hangingPunct="1">
        <a:spcBef>
          <a:spcPct val="0"/>
        </a:spcBef>
        <a:spcAft>
          <a:spcPct val="0"/>
        </a:spcAft>
        <a:defRPr sz="3200" b="1">
          <a:solidFill>
            <a:schemeClr val="bg1"/>
          </a:solidFill>
          <a:latin typeface="Calibri" panose="020F0502020204030204" pitchFamily="34" charset="0"/>
          <a:ea typeface="+mj-ea"/>
          <a:cs typeface="Calibri" panose="020F0502020204030204" pitchFamily="34" charset="0"/>
        </a:defRPr>
      </a:lvl1pPr>
      <a:lvl2pPr algn="l" rtl="0" eaLnBrk="1" fontAlgn="base" hangingPunct="1">
        <a:spcBef>
          <a:spcPct val="0"/>
        </a:spcBef>
        <a:spcAft>
          <a:spcPct val="0"/>
        </a:spcAft>
        <a:defRPr sz="3200" b="1">
          <a:solidFill>
            <a:schemeClr val="bg1"/>
          </a:solidFill>
          <a:latin typeface="Verdana" pitchFamily="34" charset="0"/>
        </a:defRPr>
      </a:lvl2pPr>
      <a:lvl3pPr algn="l" rtl="0" eaLnBrk="1" fontAlgn="base" hangingPunct="1">
        <a:spcBef>
          <a:spcPct val="0"/>
        </a:spcBef>
        <a:spcAft>
          <a:spcPct val="0"/>
        </a:spcAft>
        <a:defRPr sz="3200" b="1">
          <a:solidFill>
            <a:schemeClr val="bg1"/>
          </a:solidFill>
          <a:latin typeface="Verdana" pitchFamily="34" charset="0"/>
        </a:defRPr>
      </a:lvl3pPr>
      <a:lvl4pPr algn="l" rtl="0" eaLnBrk="1" fontAlgn="base" hangingPunct="1">
        <a:spcBef>
          <a:spcPct val="0"/>
        </a:spcBef>
        <a:spcAft>
          <a:spcPct val="0"/>
        </a:spcAft>
        <a:defRPr sz="3200" b="1">
          <a:solidFill>
            <a:schemeClr val="bg1"/>
          </a:solidFill>
          <a:latin typeface="Verdana" pitchFamily="34" charset="0"/>
        </a:defRPr>
      </a:lvl4pPr>
      <a:lvl5pPr algn="l" rtl="0" eaLnBrk="1" fontAlgn="base" hangingPunct="1">
        <a:spcBef>
          <a:spcPct val="0"/>
        </a:spcBef>
        <a:spcAft>
          <a:spcPct val="0"/>
        </a:spcAft>
        <a:defRPr sz="3200" b="1">
          <a:solidFill>
            <a:schemeClr val="bg1"/>
          </a:solidFill>
          <a:latin typeface="Verdana" pitchFamily="34" charset="0"/>
        </a:defRPr>
      </a:lvl5pPr>
      <a:lvl6pPr marL="457200" algn="l" rtl="0" eaLnBrk="1" fontAlgn="base" hangingPunct="1">
        <a:spcBef>
          <a:spcPct val="0"/>
        </a:spcBef>
        <a:spcAft>
          <a:spcPct val="0"/>
        </a:spcAft>
        <a:defRPr sz="3200" b="1">
          <a:solidFill>
            <a:schemeClr val="bg1"/>
          </a:solidFill>
          <a:latin typeface="Verdana" pitchFamily="34" charset="0"/>
        </a:defRPr>
      </a:lvl6pPr>
      <a:lvl7pPr marL="914400" algn="l" rtl="0" eaLnBrk="1" fontAlgn="base" hangingPunct="1">
        <a:spcBef>
          <a:spcPct val="0"/>
        </a:spcBef>
        <a:spcAft>
          <a:spcPct val="0"/>
        </a:spcAft>
        <a:defRPr sz="3200" b="1">
          <a:solidFill>
            <a:schemeClr val="bg1"/>
          </a:solidFill>
          <a:latin typeface="Verdana" pitchFamily="34" charset="0"/>
        </a:defRPr>
      </a:lvl7pPr>
      <a:lvl8pPr marL="1371600" algn="l" rtl="0" eaLnBrk="1" fontAlgn="base" hangingPunct="1">
        <a:spcBef>
          <a:spcPct val="0"/>
        </a:spcBef>
        <a:spcAft>
          <a:spcPct val="0"/>
        </a:spcAft>
        <a:defRPr sz="3200" b="1">
          <a:solidFill>
            <a:schemeClr val="bg1"/>
          </a:solidFill>
          <a:latin typeface="Verdana" pitchFamily="34" charset="0"/>
        </a:defRPr>
      </a:lvl8pPr>
      <a:lvl9pPr marL="1828800" algn="l" rtl="0" eaLnBrk="1" fontAlgn="base" hangingPunct="1">
        <a:spcBef>
          <a:spcPct val="0"/>
        </a:spcBef>
        <a:spcAft>
          <a:spcPct val="0"/>
        </a:spcAft>
        <a:defRPr sz="3200" b="1">
          <a:solidFill>
            <a:schemeClr val="bg1"/>
          </a:solidFill>
          <a:latin typeface="Verdana" pitchFamily="34" charset="0"/>
        </a:defRPr>
      </a:lvl9pPr>
    </p:titleStyle>
    <p:bodyStyle>
      <a:lvl1pPr marL="342900" indent="-342900" algn="just" rtl="0" eaLnBrk="1" fontAlgn="base" hangingPunct="1">
        <a:spcBef>
          <a:spcPct val="20000"/>
        </a:spcBef>
        <a:spcAft>
          <a:spcPct val="0"/>
        </a:spcAft>
        <a:buClr>
          <a:srgbClr val="002060"/>
        </a:buClr>
        <a:buFont typeface="Wingdings" pitchFamily="2" charset="2"/>
        <a:buChar char="q"/>
        <a:defRPr sz="2800" b="0">
          <a:solidFill>
            <a:srgbClr val="002060"/>
          </a:solidFill>
          <a:latin typeface="Calibri" panose="020F0502020204030204" pitchFamily="34" charset="0"/>
          <a:ea typeface="+mn-ea"/>
          <a:cs typeface="Calibri" panose="020F0502020204030204" pitchFamily="34" charset="0"/>
        </a:defRPr>
      </a:lvl1pPr>
      <a:lvl2pPr marL="742950" indent="-285750" algn="just" rtl="0" eaLnBrk="1" fontAlgn="base" hangingPunct="1">
        <a:spcBef>
          <a:spcPct val="20000"/>
        </a:spcBef>
        <a:spcAft>
          <a:spcPct val="0"/>
        </a:spcAft>
        <a:buClr>
          <a:srgbClr val="002060"/>
        </a:buClr>
        <a:buFont typeface="Courier New" panose="02070309020205020404" pitchFamily="49" charset="0"/>
        <a:buChar char="o"/>
        <a:defRPr sz="2400">
          <a:solidFill>
            <a:srgbClr val="002060"/>
          </a:solidFill>
          <a:latin typeface="Calibri" panose="020F0502020204030204" pitchFamily="34" charset="0"/>
          <a:cs typeface="Calibri" panose="020F0502020204030204" pitchFamily="34" charset="0"/>
        </a:defRPr>
      </a:lvl2pPr>
      <a:lvl3pPr marL="1143000" indent="-228600" algn="just" rtl="0" eaLnBrk="1" fontAlgn="base" hangingPunct="1">
        <a:spcBef>
          <a:spcPct val="20000"/>
        </a:spcBef>
        <a:spcAft>
          <a:spcPct val="0"/>
        </a:spcAft>
        <a:buClr>
          <a:srgbClr val="002060"/>
        </a:buClr>
        <a:buFont typeface="Wingdings" panose="05000000000000000000" pitchFamily="2" charset="2"/>
        <a:buChar char="ü"/>
        <a:defRPr sz="2200">
          <a:solidFill>
            <a:srgbClr val="002060"/>
          </a:solidFill>
          <a:latin typeface="Calibri" panose="020F0502020204030204" pitchFamily="34" charset="0"/>
          <a:cs typeface="Calibri" panose="020F0502020204030204" pitchFamily="34" charset="0"/>
        </a:defRPr>
      </a:lvl3pPr>
      <a:lvl4pPr marL="1600200" indent="-228600" algn="just" rtl="0" eaLnBrk="1" fontAlgn="base" hangingPunct="1">
        <a:spcBef>
          <a:spcPct val="20000"/>
        </a:spcBef>
        <a:spcAft>
          <a:spcPct val="0"/>
        </a:spcAft>
        <a:buClr>
          <a:srgbClr val="002060"/>
        </a:buClr>
        <a:buFont typeface="Wingdings" panose="05000000000000000000" pitchFamily="2" charset="2"/>
        <a:buChar char="§"/>
        <a:defRPr sz="2000">
          <a:solidFill>
            <a:srgbClr val="002060"/>
          </a:solidFill>
          <a:latin typeface="Calibri" panose="020F0502020204030204" pitchFamily="34" charset="0"/>
          <a:cs typeface="Calibri" panose="020F0502020204030204" pitchFamily="34" charset="0"/>
        </a:defRPr>
      </a:lvl4pPr>
      <a:lvl5pPr marL="2057400" indent="-228600" algn="just" rtl="0" eaLnBrk="1" fontAlgn="base" hangingPunct="1">
        <a:spcBef>
          <a:spcPct val="20000"/>
        </a:spcBef>
        <a:spcAft>
          <a:spcPct val="0"/>
        </a:spcAft>
        <a:buClr>
          <a:srgbClr val="002060"/>
        </a:buClr>
        <a:buFont typeface="Wingdings" panose="05000000000000000000" pitchFamily="2" charset="2"/>
        <a:buChar char="Ø"/>
        <a:defRPr sz="2000">
          <a:solidFill>
            <a:srgbClr val="002060"/>
          </a:solidFill>
          <a:latin typeface="Calibri" panose="020F0502020204030204" pitchFamily="34" charset="0"/>
          <a:cs typeface="Calibri" panose="020F0502020204030204"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92" name="Group 68"/>
          <p:cNvGrpSpPr>
            <a:grpSpLocks/>
          </p:cNvGrpSpPr>
          <p:nvPr/>
        </p:nvGrpSpPr>
        <p:grpSpPr bwMode="auto">
          <a:xfrm>
            <a:off x="0" y="685800"/>
            <a:ext cx="12192000" cy="609600"/>
            <a:chOff x="0" y="432"/>
            <a:chExt cx="5760" cy="384"/>
          </a:xfrm>
        </p:grpSpPr>
        <p:sp>
          <p:nvSpPr>
            <p:cNvPr id="1093" name="Rectangle 69"/>
            <p:cNvSpPr>
              <a:spLocks noChangeArrowheads="1"/>
            </p:cNvSpPr>
            <p:nvPr userDrawn="1"/>
          </p:nvSpPr>
          <p:spPr bwMode="gray">
            <a:xfrm>
              <a:off x="0" y="432"/>
              <a:ext cx="5760" cy="96"/>
            </a:xfrm>
            <a:prstGeom prst="rect">
              <a:avLst/>
            </a:prstGeom>
            <a:solidFill>
              <a:schemeClr val="tx1"/>
            </a:solidFill>
            <a:ln w="9525">
              <a:noFill/>
              <a:miter lim="800000"/>
              <a:headEnd/>
              <a:tailEnd/>
            </a:ln>
            <a:effectLst/>
          </p:spPr>
          <p:txBody>
            <a:bodyPr wrap="none" anchor="ctr"/>
            <a:lstStyle/>
            <a:p>
              <a:endParaRPr lang="id-ID"/>
            </a:p>
          </p:txBody>
        </p:sp>
        <p:sp>
          <p:nvSpPr>
            <p:cNvPr id="1094" name="Rectangle 70"/>
            <p:cNvSpPr>
              <a:spLocks noChangeArrowheads="1"/>
            </p:cNvSpPr>
            <p:nvPr userDrawn="1"/>
          </p:nvSpPr>
          <p:spPr bwMode="gray">
            <a:xfrm>
              <a:off x="362" y="432"/>
              <a:ext cx="5398" cy="384"/>
            </a:xfrm>
            <a:prstGeom prst="rect">
              <a:avLst/>
            </a:prstGeom>
            <a:solidFill>
              <a:schemeClr val="tx1"/>
            </a:solidFill>
            <a:ln w="9525">
              <a:noFill/>
              <a:miter lim="800000"/>
              <a:headEnd/>
              <a:tailEnd/>
            </a:ln>
            <a:effectLst/>
          </p:spPr>
          <p:txBody>
            <a:bodyPr wrap="none" anchor="ctr"/>
            <a:lstStyle/>
            <a:p>
              <a:endParaRPr lang="id-ID"/>
            </a:p>
          </p:txBody>
        </p:sp>
      </p:grpSp>
      <p:sp>
        <p:nvSpPr>
          <p:cNvPr id="1027" name="Rectangle 3"/>
          <p:cNvSpPr>
            <a:spLocks noGrp="1" noChangeArrowheads="1"/>
          </p:cNvSpPr>
          <p:nvPr>
            <p:ph type="body" idx="1"/>
          </p:nvPr>
        </p:nvSpPr>
        <p:spPr bwMode="auto">
          <a:xfrm>
            <a:off x="609600" y="1371600"/>
            <a:ext cx="10972800" cy="4953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1026" name="Rectangle 2"/>
          <p:cNvSpPr>
            <a:spLocks noGrp="1" noChangeArrowheads="1"/>
          </p:cNvSpPr>
          <p:nvPr>
            <p:ph type="title"/>
          </p:nvPr>
        </p:nvSpPr>
        <p:spPr bwMode="white">
          <a:xfrm>
            <a:off x="914400" y="731838"/>
            <a:ext cx="10871200" cy="56356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Click to edit Master title style</a:t>
            </a:r>
            <a:endParaRPr lang="en-AU" dirty="0"/>
          </a:p>
        </p:txBody>
      </p:sp>
      <p:pic>
        <p:nvPicPr>
          <p:cNvPr id="14" name="Picture 13"/>
          <p:cNvPicPr>
            <a:picLocks noChangeAspect="1"/>
          </p:cNvPicPr>
          <p:nvPr userDrawn="1"/>
        </p:nvPicPr>
        <p:blipFill>
          <a:blip r:embed="rId14" cstate="email">
            <a:extLst>
              <a:ext uri="{28A0092B-C50C-407E-A947-70E740481C1C}">
                <a14:useLocalDpi xmlns:a14="http://schemas.microsoft.com/office/drawing/2010/main"/>
              </a:ext>
            </a:extLst>
          </a:blip>
          <a:stretch>
            <a:fillRect/>
          </a:stretch>
        </p:blipFill>
        <p:spPr>
          <a:xfrm>
            <a:off x="119336" y="42266"/>
            <a:ext cx="648072" cy="601267"/>
          </a:xfrm>
          <a:prstGeom prst="rect">
            <a:avLst/>
          </a:prstGeom>
        </p:spPr>
      </p:pic>
      <p:sp>
        <p:nvSpPr>
          <p:cNvPr id="15" name="Rectangle 2"/>
          <p:cNvSpPr txBox="1">
            <a:spLocks noChangeArrowheads="1"/>
          </p:cNvSpPr>
          <p:nvPr userDrawn="1"/>
        </p:nvSpPr>
        <p:spPr bwMode="white">
          <a:xfrm>
            <a:off x="9353551" y="42266"/>
            <a:ext cx="2838449" cy="56356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3200" b="1">
                <a:solidFill>
                  <a:schemeClr val="bg1"/>
                </a:solidFill>
                <a:latin typeface="+mj-lt"/>
                <a:ea typeface="+mj-ea"/>
                <a:cs typeface="+mj-cs"/>
              </a:defRPr>
            </a:lvl1pPr>
            <a:lvl2pPr algn="l" rtl="0" eaLnBrk="1" fontAlgn="base" hangingPunct="1">
              <a:spcBef>
                <a:spcPct val="0"/>
              </a:spcBef>
              <a:spcAft>
                <a:spcPct val="0"/>
              </a:spcAft>
              <a:defRPr sz="3200" b="1">
                <a:solidFill>
                  <a:schemeClr val="bg1"/>
                </a:solidFill>
                <a:latin typeface="Verdana" pitchFamily="34" charset="0"/>
              </a:defRPr>
            </a:lvl2pPr>
            <a:lvl3pPr algn="l" rtl="0" eaLnBrk="1" fontAlgn="base" hangingPunct="1">
              <a:spcBef>
                <a:spcPct val="0"/>
              </a:spcBef>
              <a:spcAft>
                <a:spcPct val="0"/>
              </a:spcAft>
              <a:defRPr sz="3200" b="1">
                <a:solidFill>
                  <a:schemeClr val="bg1"/>
                </a:solidFill>
                <a:latin typeface="Verdana" pitchFamily="34" charset="0"/>
              </a:defRPr>
            </a:lvl3pPr>
            <a:lvl4pPr algn="l" rtl="0" eaLnBrk="1" fontAlgn="base" hangingPunct="1">
              <a:spcBef>
                <a:spcPct val="0"/>
              </a:spcBef>
              <a:spcAft>
                <a:spcPct val="0"/>
              </a:spcAft>
              <a:defRPr sz="3200" b="1">
                <a:solidFill>
                  <a:schemeClr val="bg1"/>
                </a:solidFill>
                <a:latin typeface="Verdana" pitchFamily="34" charset="0"/>
              </a:defRPr>
            </a:lvl4pPr>
            <a:lvl5pPr algn="l" rtl="0" eaLnBrk="1" fontAlgn="base" hangingPunct="1">
              <a:spcBef>
                <a:spcPct val="0"/>
              </a:spcBef>
              <a:spcAft>
                <a:spcPct val="0"/>
              </a:spcAft>
              <a:defRPr sz="3200" b="1">
                <a:solidFill>
                  <a:schemeClr val="bg1"/>
                </a:solidFill>
                <a:latin typeface="Verdana" pitchFamily="34" charset="0"/>
              </a:defRPr>
            </a:lvl5pPr>
            <a:lvl6pPr marL="457200" algn="l" rtl="0" eaLnBrk="1" fontAlgn="base" hangingPunct="1">
              <a:spcBef>
                <a:spcPct val="0"/>
              </a:spcBef>
              <a:spcAft>
                <a:spcPct val="0"/>
              </a:spcAft>
              <a:defRPr sz="3200" b="1">
                <a:solidFill>
                  <a:schemeClr val="bg1"/>
                </a:solidFill>
                <a:latin typeface="Verdana" pitchFamily="34" charset="0"/>
              </a:defRPr>
            </a:lvl6pPr>
            <a:lvl7pPr marL="914400" algn="l" rtl="0" eaLnBrk="1" fontAlgn="base" hangingPunct="1">
              <a:spcBef>
                <a:spcPct val="0"/>
              </a:spcBef>
              <a:spcAft>
                <a:spcPct val="0"/>
              </a:spcAft>
              <a:defRPr sz="3200" b="1">
                <a:solidFill>
                  <a:schemeClr val="bg1"/>
                </a:solidFill>
                <a:latin typeface="Verdana" pitchFamily="34" charset="0"/>
              </a:defRPr>
            </a:lvl7pPr>
            <a:lvl8pPr marL="1371600" algn="l" rtl="0" eaLnBrk="1" fontAlgn="base" hangingPunct="1">
              <a:spcBef>
                <a:spcPct val="0"/>
              </a:spcBef>
              <a:spcAft>
                <a:spcPct val="0"/>
              </a:spcAft>
              <a:defRPr sz="3200" b="1">
                <a:solidFill>
                  <a:schemeClr val="bg1"/>
                </a:solidFill>
                <a:latin typeface="Verdana" pitchFamily="34" charset="0"/>
              </a:defRPr>
            </a:lvl8pPr>
            <a:lvl9pPr marL="1828800" algn="l" rtl="0" eaLnBrk="1" fontAlgn="base" hangingPunct="1">
              <a:spcBef>
                <a:spcPct val="0"/>
              </a:spcBef>
              <a:spcAft>
                <a:spcPct val="0"/>
              </a:spcAft>
              <a:defRPr sz="3200" b="1">
                <a:solidFill>
                  <a:schemeClr val="bg1"/>
                </a:solidFill>
                <a:latin typeface="Verdana" pitchFamily="34" charset="0"/>
              </a:defRPr>
            </a:lvl9pPr>
          </a:lstStyle>
          <a:p>
            <a:pPr algn="ctr"/>
            <a:r>
              <a:rPr lang="id-ID" sz="1500" kern="0" dirty="0">
                <a:solidFill>
                  <a:schemeClr val="tx1"/>
                </a:solidFill>
                <a:effectLst/>
              </a:rPr>
              <a:t>FAKULTAS </a:t>
            </a:r>
          </a:p>
          <a:p>
            <a:pPr algn="ctr"/>
            <a:r>
              <a:rPr lang="id-ID" sz="1500" kern="0" dirty="0">
                <a:solidFill>
                  <a:schemeClr val="tx1"/>
                </a:solidFill>
                <a:effectLst/>
              </a:rPr>
              <a:t>TEKNOLOGI</a:t>
            </a:r>
            <a:r>
              <a:rPr lang="id-ID" sz="1500" kern="0" baseline="0" dirty="0">
                <a:solidFill>
                  <a:schemeClr val="tx1"/>
                </a:solidFill>
                <a:effectLst/>
              </a:rPr>
              <a:t> INFORMASI</a:t>
            </a:r>
            <a:endParaRPr lang="en-AU" sz="1500" kern="0" dirty="0">
              <a:solidFill>
                <a:schemeClr val="tx1"/>
              </a:solidFill>
              <a:effectLst/>
            </a:endParaRPr>
          </a:p>
        </p:txBody>
      </p:sp>
      <p:pic>
        <p:nvPicPr>
          <p:cNvPr id="2" name="Picture 1"/>
          <p:cNvPicPr>
            <a:picLocks noChangeAspect="1"/>
          </p:cNvPicPr>
          <p:nvPr userDrawn="1"/>
        </p:nvPicPr>
        <p:blipFill>
          <a:blip r:embed="rId15">
            <a:extLst>
              <a:ext uri="{28A0092B-C50C-407E-A947-70E740481C1C}">
                <a14:useLocalDpi xmlns:a14="http://schemas.microsoft.com/office/drawing/2010/main"/>
              </a:ext>
            </a:extLst>
          </a:blip>
          <a:stretch>
            <a:fillRect/>
          </a:stretch>
        </p:blipFill>
        <p:spPr>
          <a:xfrm>
            <a:off x="909798" y="-33238"/>
            <a:ext cx="8443753" cy="725934"/>
          </a:xfrm>
          <a:prstGeom prst="rect">
            <a:avLst/>
          </a:prstGeom>
        </p:spPr>
      </p:pic>
    </p:spTree>
    <p:extLst>
      <p:ext uri="{BB962C8B-B14F-4D97-AF65-F5344CB8AC3E}">
        <p14:creationId xmlns:p14="http://schemas.microsoft.com/office/powerpoint/2010/main" val="269673641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p:txStyles>
    <p:titleStyle>
      <a:lvl1pPr algn="l" rtl="0" eaLnBrk="1" fontAlgn="base" hangingPunct="1">
        <a:spcBef>
          <a:spcPct val="0"/>
        </a:spcBef>
        <a:spcAft>
          <a:spcPct val="0"/>
        </a:spcAft>
        <a:defRPr sz="3200" b="1">
          <a:solidFill>
            <a:schemeClr val="bg1"/>
          </a:solidFill>
          <a:latin typeface="Calibri" panose="020F0502020204030204" pitchFamily="34" charset="0"/>
          <a:ea typeface="+mj-ea"/>
          <a:cs typeface="Calibri" panose="020F0502020204030204" pitchFamily="34" charset="0"/>
        </a:defRPr>
      </a:lvl1pPr>
      <a:lvl2pPr algn="l" rtl="0" eaLnBrk="1" fontAlgn="base" hangingPunct="1">
        <a:spcBef>
          <a:spcPct val="0"/>
        </a:spcBef>
        <a:spcAft>
          <a:spcPct val="0"/>
        </a:spcAft>
        <a:defRPr sz="3200" b="1">
          <a:solidFill>
            <a:schemeClr val="bg1"/>
          </a:solidFill>
          <a:latin typeface="Verdana" pitchFamily="34" charset="0"/>
        </a:defRPr>
      </a:lvl2pPr>
      <a:lvl3pPr algn="l" rtl="0" eaLnBrk="1" fontAlgn="base" hangingPunct="1">
        <a:spcBef>
          <a:spcPct val="0"/>
        </a:spcBef>
        <a:spcAft>
          <a:spcPct val="0"/>
        </a:spcAft>
        <a:defRPr sz="3200" b="1">
          <a:solidFill>
            <a:schemeClr val="bg1"/>
          </a:solidFill>
          <a:latin typeface="Verdana" pitchFamily="34" charset="0"/>
        </a:defRPr>
      </a:lvl3pPr>
      <a:lvl4pPr algn="l" rtl="0" eaLnBrk="1" fontAlgn="base" hangingPunct="1">
        <a:spcBef>
          <a:spcPct val="0"/>
        </a:spcBef>
        <a:spcAft>
          <a:spcPct val="0"/>
        </a:spcAft>
        <a:defRPr sz="3200" b="1">
          <a:solidFill>
            <a:schemeClr val="bg1"/>
          </a:solidFill>
          <a:latin typeface="Verdana" pitchFamily="34" charset="0"/>
        </a:defRPr>
      </a:lvl4pPr>
      <a:lvl5pPr algn="l" rtl="0" eaLnBrk="1" fontAlgn="base" hangingPunct="1">
        <a:spcBef>
          <a:spcPct val="0"/>
        </a:spcBef>
        <a:spcAft>
          <a:spcPct val="0"/>
        </a:spcAft>
        <a:defRPr sz="3200" b="1">
          <a:solidFill>
            <a:schemeClr val="bg1"/>
          </a:solidFill>
          <a:latin typeface="Verdana" pitchFamily="34" charset="0"/>
        </a:defRPr>
      </a:lvl5pPr>
      <a:lvl6pPr marL="457200" algn="l" rtl="0" eaLnBrk="1" fontAlgn="base" hangingPunct="1">
        <a:spcBef>
          <a:spcPct val="0"/>
        </a:spcBef>
        <a:spcAft>
          <a:spcPct val="0"/>
        </a:spcAft>
        <a:defRPr sz="3200" b="1">
          <a:solidFill>
            <a:schemeClr val="bg1"/>
          </a:solidFill>
          <a:latin typeface="Verdana" pitchFamily="34" charset="0"/>
        </a:defRPr>
      </a:lvl6pPr>
      <a:lvl7pPr marL="914400" algn="l" rtl="0" eaLnBrk="1" fontAlgn="base" hangingPunct="1">
        <a:spcBef>
          <a:spcPct val="0"/>
        </a:spcBef>
        <a:spcAft>
          <a:spcPct val="0"/>
        </a:spcAft>
        <a:defRPr sz="3200" b="1">
          <a:solidFill>
            <a:schemeClr val="bg1"/>
          </a:solidFill>
          <a:latin typeface="Verdana" pitchFamily="34" charset="0"/>
        </a:defRPr>
      </a:lvl7pPr>
      <a:lvl8pPr marL="1371600" algn="l" rtl="0" eaLnBrk="1" fontAlgn="base" hangingPunct="1">
        <a:spcBef>
          <a:spcPct val="0"/>
        </a:spcBef>
        <a:spcAft>
          <a:spcPct val="0"/>
        </a:spcAft>
        <a:defRPr sz="3200" b="1">
          <a:solidFill>
            <a:schemeClr val="bg1"/>
          </a:solidFill>
          <a:latin typeface="Verdana" pitchFamily="34" charset="0"/>
        </a:defRPr>
      </a:lvl8pPr>
      <a:lvl9pPr marL="1828800" algn="l" rtl="0" eaLnBrk="1" fontAlgn="base" hangingPunct="1">
        <a:spcBef>
          <a:spcPct val="0"/>
        </a:spcBef>
        <a:spcAft>
          <a:spcPct val="0"/>
        </a:spcAft>
        <a:defRPr sz="3200" b="1">
          <a:solidFill>
            <a:schemeClr val="bg1"/>
          </a:solidFill>
          <a:latin typeface="Verdana" pitchFamily="34" charset="0"/>
        </a:defRPr>
      </a:lvl9pPr>
    </p:titleStyle>
    <p:bodyStyle>
      <a:lvl1pPr marL="342900" indent="-342900" algn="just" rtl="0" eaLnBrk="1" fontAlgn="base" hangingPunct="1">
        <a:spcBef>
          <a:spcPct val="20000"/>
        </a:spcBef>
        <a:spcAft>
          <a:spcPct val="0"/>
        </a:spcAft>
        <a:buClr>
          <a:srgbClr val="002060"/>
        </a:buClr>
        <a:buFont typeface="Wingdings" pitchFamily="2" charset="2"/>
        <a:buChar char="q"/>
        <a:defRPr sz="2800" b="0">
          <a:solidFill>
            <a:srgbClr val="002060"/>
          </a:solidFill>
          <a:latin typeface="Calibri" panose="020F0502020204030204" pitchFamily="34" charset="0"/>
          <a:ea typeface="+mn-ea"/>
          <a:cs typeface="Calibri" panose="020F0502020204030204" pitchFamily="34" charset="0"/>
        </a:defRPr>
      </a:lvl1pPr>
      <a:lvl2pPr marL="742950" indent="-285750" algn="just" rtl="0" eaLnBrk="1" fontAlgn="base" hangingPunct="1">
        <a:spcBef>
          <a:spcPct val="20000"/>
        </a:spcBef>
        <a:spcAft>
          <a:spcPct val="0"/>
        </a:spcAft>
        <a:buClr>
          <a:srgbClr val="002060"/>
        </a:buClr>
        <a:buFont typeface="Courier New" panose="02070309020205020404" pitchFamily="49" charset="0"/>
        <a:buChar char="o"/>
        <a:defRPr sz="2400">
          <a:solidFill>
            <a:srgbClr val="002060"/>
          </a:solidFill>
          <a:latin typeface="Calibri" panose="020F0502020204030204" pitchFamily="34" charset="0"/>
          <a:cs typeface="Calibri" panose="020F0502020204030204" pitchFamily="34" charset="0"/>
        </a:defRPr>
      </a:lvl2pPr>
      <a:lvl3pPr marL="1143000" indent="-228600" algn="just" rtl="0" eaLnBrk="1" fontAlgn="base" hangingPunct="1">
        <a:spcBef>
          <a:spcPct val="20000"/>
        </a:spcBef>
        <a:spcAft>
          <a:spcPct val="0"/>
        </a:spcAft>
        <a:buClr>
          <a:srgbClr val="002060"/>
        </a:buClr>
        <a:buFont typeface="Wingdings" panose="05000000000000000000" pitchFamily="2" charset="2"/>
        <a:buChar char="ü"/>
        <a:defRPr sz="2200">
          <a:solidFill>
            <a:srgbClr val="002060"/>
          </a:solidFill>
          <a:latin typeface="Calibri" panose="020F0502020204030204" pitchFamily="34" charset="0"/>
          <a:cs typeface="Calibri" panose="020F0502020204030204" pitchFamily="34" charset="0"/>
        </a:defRPr>
      </a:lvl3pPr>
      <a:lvl4pPr marL="1600200" indent="-228600" algn="just" rtl="0" eaLnBrk="1" fontAlgn="base" hangingPunct="1">
        <a:spcBef>
          <a:spcPct val="20000"/>
        </a:spcBef>
        <a:spcAft>
          <a:spcPct val="0"/>
        </a:spcAft>
        <a:buClr>
          <a:srgbClr val="002060"/>
        </a:buClr>
        <a:buFont typeface="Wingdings" panose="05000000000000000000" pitchFamily="2" charset="2"/>
        <a:buChar char="§"/>
        <a:defRPr sz="2000">
          <a:solidFill>
            <a:srgbClr val="002060"/>
          </a:solidFill>
          <a:latin typeface="Calibri" panose="020F0502020204030204" pitchFamily="34" charset="0"/>
          <a:cs typeface="Calibri" panose="020F0502020204030204" pitchFamily="34" charset="0"/>
        </a:defRPr>
      </a:lvl4pPr>
      <a:lvl5pPr marL="2057400" indent="-228600" algn="just" rtl="0" eaLnBrk="1" fontAlgn="base" hangingPunct="1">
        <a:spcBef>
          <a:spcPct val="20000"/>
        </a:spcBef>
        <a:spcAft>
          <a:spcPct val="0"/>
        </a:spcAft>
        <a:buClr>
          <a:srgbClr val="002060"/>
        </a:buClr>
        <a:buFont typeface="Wingdings" panose="05000000000000000000" pitchFamily="2" charset="2"/>
        <a:buChar char="Ø"/>
        <a:defRPr sz="2000">
          <a:solidFill>
            <a:srgbClr val="002060"/>
          </a:solidFill>
          <a:latin typeface="Calibri" panose="020F0502020204030204" pitchFamily="34" charset="0"/>
          <a:cs typeface="Calibri" panose="020F0502020204030204"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mrvar.fdv.uni-lj.si/pajek/" TargetMode="External"/><Relationship Id="rId2" Type="http://schemas.openxmlformats.org/officeDocument/2006/relationships/hyperlink" Target="http://sites.google.com/site/ucinetsoftware/home" TargetMode="External"/><Relationship Id="rId1" Type="http://schemas.openxmlformats.org/officeDocument/2006/relationships/slideLayout" Target="../slideLayouts/slideLayout2.xml"/><Relationship Id="rId5" Type="http://schemas.openxmlformats.org/officeDocument/2006/relationships/hyperlink" Target="https://analytics.mentionmapp.com/" TargetMode="External"/><Relationship Id="rId4" Type="http://schemas.openxmlformats.org/officeDocument/2006/relationships/hyperlink" Target="http://www.netminer.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1.jpeg"/><Relationship Id="rId7"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jpeg"/><Relationship Id="rId4" Type="http://schemas.openxmlformats.org/officeDocument/2006/relationships/image" Target="../media/image22.jpeg"/></Relationships>
</file>

<file path=ppt/slides/_rels/slide36.xml.rels><?xml version="1.0" encoding="UTF-8" standalone="yes"?>
<Relationships xmlns="http://schemas.openxmlformats.org/package/2006/relationships"><Relationship Id="rId2" Type="http://schemas.openxmlformats.org/officeDocument/2006/relationships/hyperlink" Target="mailto:achmad.solichin@budiluhur.ac.id"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id-ID" dirty="0"/>
              <a:t>FAKULTAS TEKNOLOGI INFORMASI</a:t>
            </a:r>
          </a:p>
        </p:txBody>
      </p:sp>
      <p:sp>
        <p:nvSpPr>
          <p:cNvPr id="5" name="Subtitle 4"/>
          <p:cNvSpPr>
            <a:spLocks noGrp="1"/>
          </p:cNvSpPr>
          <p:nvPr>
            <p:ph type="subTitle" idx="1"/>
          </p:nvPr>
        </p:nvSpPr>
        <p:spPr>
          <a:xfrm>
            <a:off x="551384" y="4149080"/>
            <a:ext cx="10945216" cy="1512168"/>
          </a:xfrm>
        </p:spPr>
        <p:txBody>
          <a:bodyPr/>
          <a:lstStyle/>
          <a:p>
            <a:r>
              <a:rPr lang="es-ES" sz="5400" b="1"/>
              <a:t>ANALISIS TEKS PADA MEDIA SOSIAL</a:t>
            </a:r>
            <a:endParaRPr lang="id-ID" sz="4400" b="1"/>
          </a:p>
          <a:p>
            <a:r>
              <a:rPr lang="id-ID" sz="3600" b="1"/>
              <a:t>[</a:t>
            </a:r>
            <a:r>
              <a:rPr lang="en-ID" sz="3600" b="1"/>
              <a:t>KP398 – 2</a:t>
            </a:r>
            <a:r>
              <a:rPr lang="id-ID" sz="3600" b="1"/>
              <a:t> SKS </a:t>
            </a:r>
            <a:r>
              <a:rPr lang="en-ID" sz="3600" b="1"/>
              <a:t>– S1 TEKNIK INFORMATIKA</a:t>
            </a:r>
            <a:r>
              <a:rPr lang="id-ID" sz="3600" b="1"/>
              <a:t>]</a:t>
            </a:r>
            <a:endParaRPr lang="id-ID" sz="3600" b="1" dirty="0"/>
          </a:p>
        </p:txBody>
      </p:sp>
    </p:spTree>
    <p:extLst>
      <p:ext uri="{BB962C8B-B14F-4D97-AF65-F5344CB8AC3E}">
        <p14:creationId xmlns:p14="http://schemas.microsoft.com/office/powerpoint/2010/main" val="517058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Social Media Network Types</a:t>
            </a:r>
            <a:endParaRPr lang="en-ID">
              <a:solidFill>
                <a:srgbClr val="FFFF00"/>
              </a:solidFill>
            </a:endParaRPr>
          </a:p>
        </p:txBody>
      </p:sp>
      <p:sp>
        <p:nvSpPr>
          <p:cNvPr id="3" name="Content Placeholder 2"/>
          <p:cNvSpPr>
            <a:spLocks noGrp="1"/>
          </p:cNvSpPr>
          <p:nvPr>
            <p:ph idx="1"/>
          </p:nvPr>
        </p:nvSpPr>
        <p:spPr>
          <a:xfrm>
            <a:off x="609600" y="1371600"/>
            <a:ext cx="10382944" cy="4953000"/>
          </a:xfrm>
        </p:spPr>
        <p:txBody>
          <a:bodyPr/>
          <a:lstStyle/>
          <a:p>
            <a:r>
              <a:rPr lang="en-GB" b="1">
                <a:solidFill>
                  <a:srgbClr val="FF0000"/>
                </a:solidFill>
              </a:rPr>
              <a:t>Friendship Networks</a:t>
            </a:r>
          </a:p>
          <a:p>
            <a:pPr lvl="1"/>
            <a:r>
              <a:rPr lang="en-GB"/>
              <a:t>Friendship networks let people maintain social ties and share content with people they closely associate with, such as family and friends</a:t>
            </a:r>
          </a:p>
          <a:p>
            <a:pPr lvl="1"/>
            <a:r>
              <a:rPr lang="en-GB"/>
              <a:t>Examples: Facebook, Google+</a:t>
            </a:r>
          </a:p>
          <a:p>
            <a:pPr lvl="1"/>
            <a:endParaRPr lang="en-GB"/>
          </a:p>
          <a:p>
            <a:r>
              <a:rPr lang="en-GB" b="1">
                <a:solidFill>
                  <a:srgbClr val="FF0000"/>
                </a:solidFill>
              </a:rPr>
              <a:t>Follow-Following Networks</a:t>
            </a:r>
          </a:p>
          <a:p>
            <a:pPr lvl="1"/>
            <a:r>
              <a:rPr lang="en-GB"/>
              <a:t>In the follow-following network, users follow (or keep track of) other users of interested</a:t>
            </a:r>
          </a:p>
          <a:p>
            <a:pPr lvl="1"/>
            <a:r>
              <a:rPr lang="en-GB"/>
              <a:t>Examples: Twitter</a:t>
            </a:r>
          </a:p>
        </p:txBody>
      </p:sp>
    </p:spTree>
    <p:extLst>
      <p:ext uri="{BB962C8B-B14F-4D97-AF65-F5344CB8AC3E}">
        <p14:creationId xmlns:p14="http://schemas.microsoft.com/office/powerpoint/2010/main" val="3222591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Social Media Network Types</a:t>
            </a:r>
            <a:endParaRPr lang="en-ID">
              <a:solidFill>
                <a:srgbClr val="FFFF00"/>
              </a:solidFill>
            </a:endParaRPr>
          </a:p>
        </p:txBody>
      </p:sp>
      <p:sp>
        <p:nvSpPr>
          <p:cNvPr id="3" name="Content Placeholder 2"/>
          <p:cNvSpPr>
            <a:spLocks noGrp="1"/>
          </p:cNvSpPr>
          <p:nvPr>
            <p:ph idx="1"/>
          </p:nvPr>
        </p:nvSpPr>
        <p:spPr>
          <a:xfrm>
            <a:off x="609600" y="1371600"/>
            <a:ext cx="10382944" cy="4953000"/>
          </a:xfrm>
        </p:spPr>
        <p:txBody>
          <a:bodyPr/>
          <a:lstStyle/>
          <a:p>
            <a:r>
              <a:rPr lang="en-GB" b="1">
                <a:solidFill>
                  <a:srgbClr val="FF0000"/>
                </a:solidFill>
              </a:rPr>
              <a:t>Fan Networks</a:t>
            </a:r>
          </a:p>
          <a:p>
            <a:pPr lvl="1"/>
            <a:r>
              <a:rPr lang="en-GB"/>
              <a:t>A fan network is formed by social media fans or supporters of someone or something, such as a product, service, person, brand, business, or other entity</a:t>
            </a:r>
          </a:p>
          <a:p>
            <a:pPr lvl="1"/>
            <a:r>
              <a:rPr lang="en-GB"/>
              <a:t>Example: Facebook Fan Pages</a:t>
            </a:r>
          </a:p>
          <a:p>
            <a:pPr lvl="1"/>
            <a:endParaRPr lang="en-GB"/>
          </a:p>
          <a:p>
            <a:r>
              <a:rPr lang="en-GB" b="1">
                <a:solidFill>
                  <a:srgbClr val="FF0000"/>
                </a:solidFill>
              </a:rPr>
              <a:t>Group Networks</a:t>
            </a:r>
          </a:p>
          <a:p>
            <a:pPr lvl="1"/>
            <a:r>
              <a:rPr lang="en-GB"/>
              <a:t>Group networks are formed by people who share common interests and agendas. Most social media platforms allow the creation of groups where member can post, comment, and manage in-group activities</a:t>
            </a:r>
          </a:p>
          <a:p>
            <a:pPr lvl="1"/>
            <a:r>
              <a:rPr lang="en-GB"/>
              <a:t>Examples: Twitter professional groups, Yahoo Groups, and Facebook groups</a:t>
            </a:r>
          </a:p>
        </p:txBody>
      </p:sp>
    </p:spTree>
    <p:extLst>
      <p:ext uri="{BB962C8B-B14F-4D97-AF65-F5344CB8AC3E}">
        <p14:creationId xmlns:p14="http://schemas.microsoft.com/office/powerpoint/2010/main" val="396522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Social Media Network Types</a:t>
            </a:r>
            <a:endParaRPr lang="en-ID">
              <a:solidFill>
                <a:srgbClr val="FFFF00"/>
              </a:solidFill>
            </a:endParaRPr>
          </a:p>
        </p:txBody>
      </p:sp>
      <p:sp>
        <p:nvSpPr>
          <p:cNvPr id="3" name="Content Placeholder 2"/>
          <p:cNvSpPr>
            <a:spLocks noGrp="1"/>
          </p:cNvSpPr>
          <p:nvPr>
            <p:ph idx="1"/>
          </p:nvPr>
        </p:nvSpPr>
        <p:spPr>
          <a:xfrm>
            <a:off x="609600" y="1371600"/>
            <a:ext cx="10382944" cy="4953000"/>
          </a:xfrm>
        </p:spPr>
        <p:txBody>
          <a:bodyPr/>
          <a:lstStyle/>
          <a:p>
            <a:r>
              <a:rPr lang="en-GB" b="1">
                <a:solidFill>
                  <a:srgbClr val="FF0000"/>
                </a:solidFill>
              </a:rPr>
              <a:t>Professional Networks</a:t>
            </a:r>
          </a:p>
          <a:p>
            <a:pPr lvl="1"/>
            <a:r>
              <a:rPr lang="en-GB"/>
              <a:t>LinkedIn is a good example of professional networks where people manage their professional identify by creating a profile that lists their achievements, education, work history, and interests.</a:t>
            </a:r>
          </a:p>
          <a:p>
            <a:pPr lvl="1"/>
            <a:r>
              <a:rPr lang="en-GB"/>
              <a:t>Example: Facebook Fan Pages</a:t>
            </a:r>
          </a:p>
          <a:p>
            <a:pPr lvl="1"/>
            <a:endParaRPr lang="en-GB"/>
          </a:p>
          <a:p>
            <a:r>
              <a:rPr lang="en-GB" b="1">
                <a:solidFill>
                  <a:srgbClr val="FF0000"/>
                </a:solidFill>
              </a:rPr>
              <a:t>Content Networks</a:t>
            </a:r>
          </a:p>
          <a:p>
            <a:pPr lvl="1"/>
            <a:r>
              <a:rPr lang="en-GB"/>
              <a:t>Content networks are formed by the content posted by social media users.</a:t>
            </a:r>
          </a:p>
          <a:p>
            <a:pPr lvl="1"/>
            <a:r>
              <a:rPr lang="en-GB"/>
              <a:t>Example: Youtube</a:t>
            </a:r>
          </a:p>
          <a:p>
            <a:pPr lvl="1"/>
            <a:r>
              <a:rPr lang="en-GB"/>
              <a:t>In such a network, nodes are social media content (such as videos, tags, and photos) and links can represent, for example, similarity (content belonging to the same categories that can be linked together)</a:t>
            </a:r>
          </a:p>
        </p:txBody>
      </p:sp>
    </p:spTree>
    <p:extLst>
      <p:ext uri="{BB962C8B-B14F-4D97-AF65-F5344CB8AC3E}">
        <p14:creationId xmlns:p14="http://schemas.microsoft.com/office/powerpoint/2010/main" val="962189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 calcmode="lin" valueType="num">
                                      <p:cBhvr additive="base">
                                        <p:cTn id="3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Social Media Network Types</a:t>
            </a:r>
            <a:endParaRPr lang="en-ID">
              <a:solidFill>
                <a:srgbClr val="FFFF00"/>
              </a:solidFill>
            </a:endParaRPr>
          </a:p>
        </p:txBody>
      </p:sp>
      <p:sp>
        <p:nvSpPr>
          <p:cNvPr id="3" name="Content Placeholder 2"/>
          <p:cNvSpPr>
            <a:spLocks noGrp="1"/>
          </p:cNvSpPr>
          <p:nvPr>
            <p:ph idx="1"/>
          </p:nvPr>
        </p:nvSpPr>
        <p:spPr>
          <a:xfrm>
            <a:off x="609600" y="1371600"/>
            <a:ext cx="10382944" cy="4953000"/>
          </a:xfrm>
        </p:spPr>
        <p:txBody>
          <a:bodyPr/>
          <a:lstStyle/>
          <a:p>
            <a:r>
              <a:rPr lang="en-GB"/>
              <a:t>Dating Networks </a:t>
            </a:r>
            <a:r>
              <a:rPr lang="en-GB">
                <a:sym typeface="Wingdings" panose="05000000000000000000" pitchFamily="2" charset="2"/>
              </a:rPr>
              <a:t> Tinder</a:t>
            </a:r>
            <a:endParaRPr lang="en-GB"/>
          </a:p>
          <a:p>
            <a:r>
              <a:rPr lang="en-GB"/>
              <a:t>Coauthorship Networks </a:t>
            </a:r>
            <a:r>
              <a:rPr lang="en-GB">
                <a:sym typeface="Wingdings" panose="05000000000000000000" pitchFamily="2" charset="2"/>
              </a:rPr>
              <a:t> Wikipedia</a:t>
            </a:r>
          </a:p>
          <a:p>
            <a:r>
              <a:rPr lang="en-GB"/>
              <a:t>Cocommenter networks </a:t>
            </a:r>
            <a:r>
              <a:rPr lang="en-GB">
                <a:sym typeface="Wingdings" panose="05000000000000000000" pitchFamily="2" charset="2"/>
              </a:rPr>
              <a:t> FB Status, blog post</a:t>
            </a:r>
          </a:p>
          <a:p>
            <a:r>
              <a:rPr lang="en-GB"/>
              <a:t>Colike Networks </a:t>
            </a:r>
            <a:r>
              <a:rPr lang="en-GB">
                <a:sym typeface="Wingdings" panose="05000000000000000000" pitchFamily="2" charset="2"/>
              </a:rPr>
              <a:t> FB, Twitter, etc</a:t>
            </a:r>
          </a:p>
          <a:p>
            <a:r>
              <a:rPr lang="en-GB"/>
              <a:t>Cooccurrence networks</a:t>
            </a:r>
          </a:p>
          <a:p>
            <a:r>
              <a:rPr lang="en-GB"/>
              <a:t>Geo coexistence networks </a:t>
            </a:r>
          </a:p>
          <a:p>
            <a:r>
              <a:rPr lang="en-GB"/>
              <a:t>Hyperlinks networks</a:t>
            </a:r>
          </a:p>
          <a:p>
            <a:endParaRPr lang="en-GB"/>
          </a:p>
        </p:txBody>
      </p:sp>
    </p:spTree>
    <p:extLst>
      <p:ext uri="{BB962C8B-B14F-4D97-AF65-F5344CB8AC3E}">
        <p14:creationId xmlns:p14="http://schemas.microsoft.com/office/powerpoint/2010/main" val="33969719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Types of Networks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454950081"/>
              </p:ext>
            </p:extLst>
          </p:nvPr>
        </p:nvGraphicFramePr>
        <p:xfrm>
          <a:off x="609600" y="1371600"/>
          <a:ext cx="10972800" cy="4953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25911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Types of Networks: </a:t>
            </a:r>
            <a:r>
              <a:rPr lang="en-ID">
                <a:solidFill>
                  <a:srgbClr val="FFFF00"/>
                </a:solidFill>
              </a:rPr>
              <a:t>Existence</a:t>
            </a:r>
          </a:p>
        </p:txBody>
      </p:sp>
      <p:sp>
        <p:nvSpPr>
          <p:cNvPr id="3" name="Content Placeholder 2"/>
          <p:cNvSpPr>
            <a:spLocks noGrp="1"/>
          </p:cNvSpPr>
          <p:nvPr>
            <p:ph idx="1"/>
          </p:nvPr>
        </p:nvSpPr>
        <p:spPr/>
        <p:txBody>
          <a:bodyPr/>
          <a:lstStyle/>
          <a:p>
            <a:r>
              <a:rPr lang="en-GB" b="1">
                <a:solidFill>
                  <a:srgbClr val="FF0000"/>
                </a:solidFill>
              </a:rPr>
              <a:t>Implicit Networks </a:t>
            </a:r>
          </a:p>
          <a:p>
            <a:pPr lvl="1"/>
            <a:r>
              <a:rPr lang="en-GB"/>
              <a:t>Implicit networks do not exit by default (or are hidden) and need to be intentionally constructed with the help of dedicated tools and techniques.</a:t>
            </a:r>
          </a:p>
          <a:p>
            <a:pPr lvl="1"/>
            <a:r>
              <a:rPr lang="en-GB"/>
              <a:t>Examples of such networks include keyword cooccurrence networks, cocitation networks, cocommenter networks, hyperlink networks, etc</a:t>
            </a:r>
          </a:p>
          <a:p>
            <a:r>
              <a:rPr lang="en-GB" b="1">
                <a:solidFill>
                  <a:srgbClr val="FF0000"/>
                </a:solidFill>
              </a:rPr>
              <a:t>Explicit Networks</a:t>
            </a:r>
          </a:p>
          <a:p>
            <a:pPr lvl="1"/>
            <a:r>
              <a:rPr lang="en-GB"/>
              <a:t>Explicit social media networks exist by default</a:t>
            </a:r>
          </a:p>
          <a:p>
            <a:pPr lvl="1"/>
            <a:r>
              <a:rPr lang="en-GB"/>
              <a:t>Examples of explicit social media networks include Facebook friendship network, Twitter follow-following networks, LinkedIn professional networks, YouTube subscribers’ network, and bloggers’ networks</a:t>
            </a:r>
            <a:endParaRPr lang="en-ID"/>
          </a:p>
        </p:txBody>
      </p:sp>
    </p:spTree>
    <p:extLst>
      <p:ext uri="{BB962C8B-B14F-4D97-AF65-F5344CB8AC3E}">
        <p14:creationId xmlns:p14="http://schemas.microsoft.com/office/powerpoint/2010/main" val="3092056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1000"/>
                                        <p:tgtEl>
                                          <p:spTgt spid="3">
                                            <p:txEl>
                                              <p:pRg st="4" end="4"/>
                                            </p:txEl>
                                          </p:spTgt>
                                        </p:tgtEl>
                                      </p:cBhvr>
                                    </p:animEffect>
                                    <p:anim calcmode="lin" valueType="num">
                                      <p:cBhvr>
                                        <p:cTn id="3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fade">
                                      <p:cBhvr>
                                        <p:cTn id="34" dur="1000"/>
                                        <p:tgtEl>
                                          <p:spTgt spid="3">
                                            <p:txEl>
                                              <p:pRg st="5" end="5"/>
                                            </p:txEl>
                                          </p:spTgt>
                                        </p:tgtEl>
                                      </p:cBhvr>
                                    </p:animEffect>
                                    <p:anim calcmode="lin" valueType="num">
                                      <p:cBhvr>
                                        <p:cTn id="3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Types of Networks: </a:t>
            </a:r>
            <a:r>
              <a:rPr lang="en-ID">
                <a:solidFill>
                  <a:srgbClr val="FFFF00"/>
                </a:solidFill>
              </a:rPr>
              <a:t>Direction</a:t>
            </a:r>
          </a:p>
        </p:txBody>
      </p:sp>
      <p:sp>
        <p:nvSpPr>
          <p:cNvPr id="3" name="Content Placeholder 2"/>
          <p:cNvSpPr>
            <a:spLocks noGrp="1"/>
          </p:cNvSpPr>
          <p:nvPr>
            <p:ph idx="1"/>
          </p:nvPr>
        </p:nvSpPr>
        <p:spPr/>
        <p:txBody>
          <a:bodyPr/>
          <a:lstStyle/>
          <a:p>
            <a:r>
              <a:rPr lang="en-GB" b="1">
                <a:solidFill>
                  <a:srgbClr val="FF0000"/>
                </a:solidFill>
              </a:rPr>
              <a:t>Directed Networks </a:t>
            </a:r>
          </a:p>
          <a:p>
            <a:pPr lvl="1"/>
            <a:r>
              <a:rPr lang="en-GB"/>
              <a:t>A network with directed links among nodes is called a directed network Usually, a link with an arrow is drawn to show the direction of the relationship among the nodes. </a:t>
            </a:r>
          </a:p>
          <a:p>
            <a:pPr lvl="1"/>
            <a:r>
              <a:rPr lang="en-GB"/>
              <a:t>For example, the Twitter following-following network is a directed network where direction of the arrow shows who is following whom.</a:t>
            </a:r>
          </a:p>
          <a:p>
            <a:r>
              <a:rPr lang="en-GB" b="1">
                <a:solidFill>
                  <a:srgbClr val="FF0000"/>
                </a:solidFill>
              </a:rPr>
              <a:t>Undirected Networks</a:t>
            </a:r>
          </a:p>
          <a:p>
            <a:pPr lvl="1"/>
            <a:r>
              <a:rPr lang="en-GB"/>
              <a:t>An undirected networks, the links among the nodes do not have any direction.</a:t>
            </a:r>
          </a:p>
          <a:p>
            <a:pPr lvl="1"/>
            <a:r>
              <a:rPr lang="en-GB"/>
              <a:t>A Facebook friendship network is an example of undirected network.</a:t>
            </a:r>
            <a:endParaRPr lang="en-ID"/>
          </a:p>
        </p:txBody>
      </p:sp>
    </p:spTree>
    <p:extLst>
      <p:ext uri="{BB962C8B-B14F-4D97-AF65-F5344CB8AC3E}">
        <p14:creationId xmlns:p14="http://schemas.microsoft.com/office/powerpoint/2010/main" val="3456735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1000"/>
                                        <p:tgtEl>
                                          <p:spTgt spid="3">
                                            <p:txEl>
                                              <p:pRg st="4" end="4"/>
                                            </p:txEl>
                                          </p:spTgt>
                                        </p:tgtEl>
                                      </p:cBhvr>
                                    </p:animEffect>
                                    <p:anim calcmode="lin" valueType="num">
                                      <p:cBhvr>
                                        <p:cTn id="3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fade">
                                      <p:cBhvr>
                                        <p:cTn id="34" dur="1000"/>
                                        <p:tgtEl>
                                          <p:spTgt spid="3">
                                            <p:txEl>
                                              <p:pRg st="5" end="5"/>
                                            </p:txEl>
                                          </p:spTgt>
                                        </p:tgtEl>
                                      </p:cBhvr>
                                    </p:animEffect>
                                    <p:anim calcmode="lin" valueType="num">
                                      <p:cBhvr>
                                        <p:cTn id="3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Types of Networks: </a:t>
            </a:r>
            <a:r>
              <a:rPr lang="en-ID">
                <a:solidFill>
                  <a:srgbClr val="FFFF00"/>
                </a:solidFill>
              </a:rPr>
              <a:t>Direction</a:t>
            </a:r>
            <a:endParaRPr lang="en-ID"/>
          </a:p>
        </p:txBody>
      </p:sp>
      <p:pic>
        <p:nvPicPr>
          <p:cNvPr id="4098" name="Picture 2" descr="https://miro.medium.com/max/848/0*blyRnBeY5vkHsIoN"/>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07568" y="1772816"/>
            <a:ext cx="7701880" cy="4305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73974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Types of Networks: </a:t>
            </a:r>
            <a:r>
              <a:rPr lang="en-ID">
                <a:solidFill>
                  <a:srgbClr val="FFFF00"/>
                </a:solidFill>
              </a:rPr>
              <a:t>Mode</a:t>
            </a:r>
          </a:p>
        </p:txBody>
      </p:sp>
      <p:sp>
        <p:nvSpPr>
          <p:cNvPr id="3" name="Content Placeholder 2"/>
          <p:cNvSpPr>
            <a:spLocks noGrp="1"/>
          </p:cNvSpPr>
          <p:nvPr>
            <p:ph idx="1"/>
          </p:nvPr>
        </p:nvSpPr>
        <p:spPr/>
        <p:txBody>
          <a:bodyPr/>
          <a:lstStyle/>
          <a:p>
            <a:r>
              <a:rPr lang="en-GB" b="1">
                <a:solidFill>
                  <a:srgbClr val="FF0000"/>
                </a:solidFill>
              </a:rPr>
              <a:t>One-Mode Networks </a:t>
            </a:r>
          </a:p>
          <a:p>
            <a:pPr lvl="1"/>
            <a:r>
              <a:rPr lang="en-GB"/>
              <a:t>A one-mode network is formed among a single set of nodes of the same nature. </a:t>
            </a:r>
          </a:p>
          <a:p>
            <a:pPr lvl="1"/>
            <a:r>
              <a:rPr lang="en-GB"/>
              <a:t>A Facebook friendship network is an example of a onemode network where nodes (people) form network ties (friendships).</a:t>
            </a:r>
          </a:p>
          <a:p>
            <a:r>
              <a:rPr lang="en-GB" b="1">
                <a:solidFill>
                  <a:srgbClr val="FF0000"/>
                </a:solidFill>
              </a:rPr>
              <a:t>Two-Mode Networks</a:t>
            </a:r>
          </a:p>
          <a:p>
            <a:pPr lvl="1"/>
            <a:r>
              <a:rPr lang="en-GB"/>
              <a:t>Two-mode networks (also known as bipartite networks) are networks with two sets of nodes of different classes (Latapy, Magnien et al. 2008). In these networks, network ties exist only between nodes belonging to different sets</a:t>
            </a:r>
          </a:p>
          <a:p>
            <a:r>
              <a:rPr lang="en-GB" b="1">
                <a:solidFill>
                  <a:srgbClr val="FF0000"/>
                </a:solidFill>
              </a:rPr>
              <a:t>Multimode Network</a:t>
            </a:r>
          </a:p>
          <a:p>
            <a:pPr lvl="1"/>
            <a:r>
              <a:rPr lang="en-GB"/>
              <a:t>A multimode network is also possible where multiple heterogeneous nodes are connected together.</a:t>
            </a:r>
          </a:p>
        </p:txBody>
      </p:sp>
    </p:spTree>
    <p:extLst>
      <p:ext uri="{BB962C8B-B14F-4D97-AF65-F5344CB8AC3E}">
        <p14:creationId xmlns:p14="http://schemas.microsoft.com/office/powerpoint/2010/main" val="10057934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Types of Networks: </a:t>
            </a:r>
            <a:r>
              <a:rPr lang="en-ID">
                <a:solidFill>
                  <a:srgbClr val="FFFF00"/>
                </a:solidFill>
              </a:rPr>
              <a:t>Mode</a:t>
            </a:r>
            <a:endParaRPr lang="en-ID"/>
          </a:p>
        </p:txBody>
      </p:sp>
      <p:pic>
        <p:nvPicPr>
          <p:cNvPr id="9218" name="Picture 2" descr="Historical Networks on Twitter: &quot;Analysis of Two-Mode Networks with Python  by @demivasques Video of the workshop is now online:  https://t.co/nMJuzMAj4u https://t.co/taZOj3t5do&quot; / Twitte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47150" y="1371600"/>
            <a:ext cx="7697700" cy="4953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1750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p:txBody>
          <a:bodyPr/>
          <a:lstStyle/>
          <a:p>
            <a:r>
              <a:rPr lang="id-ID" sz="2800"/>
              <a:t>Pertemuan </a:t>
            </a:r>
            <a:r>
              <a:rPr lang="en-ID" sz="2800"/>
              <a:t>13</a:t>
            </a:r>
            <a:endParaRPr lang="id-ID" sz="2800" dirty="0"/>
          </a:p>
        </p:txBody>
      </p:sp>
      <p:sp>
        <p:nvSpPr>
          <p:cNvPr id="6" name="Subtitle 4"/>
          <p:cNvSpPr>
            <a:spLocks noGrp="1"/>
          </p:cNvSpPr>
          <p:nvPr>
            <p:ph type="title"/>
          </p:nvPr>
        </p:nvSpPr>
        <p:spPr/>
        <p:txBody>
          <a:bodyPr/>
          <a:lstStyle/>
          <a:p>
            <a:r>
              <a:rPr lang="en-ID" sz="4800">
                <a:solidFill>
                  <a:schemeClr val="tx1"/>
                </a:solidFill>
              </a:rPr>
              <a:t>SOCIAL MEDIA </a:t>
            </a:r>
            <a:r>
              <a:rPr lang="en-ID" sz="4800">
                <a:solidFill>
                  <a:srgbClr val="FF0000"/>
                </a:solidFill>
              </a:rPr>
              <a:t>NETWORK ANALYTICS</a:t>
            </a:r>
            <a:endParaRPr lang="id-ID" sz="4800" b="1" dirty="0">
              <a:solidFill>
                <a:srgbClr val="FF0000"/>
              </a:solidFill>
              <a:latin typeface="+mj-lt"/>
            </a:endParaRPr>
          </a:p>
        </p:txBody>
      </p:sp>
    </p:spTree>
    <p:extLst>
      <p:ext uri="{BB962C8B-B14F-4D97-AF65-F5344CB8AC3E}">
        <p14:creationId xmlns:p14="http://schemas.microsoft.com/office/powerpoint/2010/main" val="12977065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Types of Networks: </a:t>
            </a:r>
            <a:r>
              <a:rPr lang="en-ID">
                <a:solidFill>
                  <a:srgbClr val="FFFF00"/>
                </a:solidFill>
              </a:rPr>
              <a:t>Weights</a:t>
            </a:r>
          </a:p>
        </p:txBody>
      </p:sp>
      <p:sp>
        <p:nvSpPr>
          <p:cNvPr id="3" name="Content Placeholder 2"/>
          <p:cNvSpPr>
            <a:spLocks noGrp="1"/>
          </p:cNvSpPr>
          <p:nvPr>
            <p:ph idx="1"/>
          </p:nvPr>
        </p:nvSpPr>
        <p:spPr/>
        <p:txBody>
          <a:bodyPr/>
          <a:lstStyle/>
          <a:p>
            <a:r>
              <a:rPr lang="en-GB" b="1">
                <a:solidFill>
                  <a:srgbClr val="FF0000"/>
                </a:solidFill>
              </a:rPr>
              <a:t>Weighted Networks </a:t>
            </a:r>
          </a:p>
          <a:p>
            <a:pPr lvl="1"/>
            <a:r>
              <a:rPr lang="en-GB"/>
              <a:t>In weighted networks, the links among nodes bear certain weights to indicate the strength of association among the nodes. The link (relationship) between, for example, two Facebook friends (nodes) will be thicker if they communicate more frequently</a:t>
            </a:r>
          </a:p>
          <a:p>
            <a:r>
              <a:rPr lang="en-GB" b="1">
                <a:solidFill>
                  <a:srgbClr val="FF0000"/>
                </a:solidFill>
              </a:rPr>
              <a:t>Unweighted Networks</a:t>
            </a:r>
          </a:p>
          <a:p>
            <a:pPr lvl="1"/>
            <a:r>
              <a:rPr lang="en-GB"/>
              <a:t>In unweighted networks, links among nodes does not bear weights. The links only indicate the existence of a relationship and cannot provide clues about the strength of relationship</a:t>
            </a:r>
          </a:p>
        </p:txBody>
      </p:sp>
    </p:spTree>
    <p:extLst>
      <p:ext uri="{BB962C8B-B14F-4D97-AF65-F5344CB8AC3E}">
        <p14:creationId xmlns:p14="http://schemas.microsoft.com/office/powerpoint/2010/main" val="3859791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Types of Networks: </a:t>
            </a:r>
            <a:r>
              <a:rPr lang="en-ID">
                <a:solidFill>
                  <a:srgbClr val="FFFF00"/>
                </a:solidFill>
              </a:rPr>
              <a:t>Weights</a:t>
            </a:r>
          </a:p>
        </p:txBody>
      </p:sp>
      <p:pic>
        <p:nvPicPr>
          <p:cNvPr id="10242" name="Picture 2" descr="Data Structures Part 2: Graphs. The infrastructure of the Internet… | by  Cierra McDonald | CodeX | Medium"/>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14400" y="1988840"/>
            <a:ext cx="10332469" cy="3240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95883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Common Network Properties</a:t>
            </a:r>
          </a:p>
        </p:txBody>
      </p:sp>
      <p:grpSp>
        <p:nvGrpSpPr>
          <p:cNvPr id="11" name="Group 10"/>
          <p:cNvGrpSpPr/>
          <p:nvPr/>
        </p:nvGrpSpPr>
        <p:grpSpPr>
          <a:xfrm>
            <a:off x="609653" y="1526000"/>
            <a:ext cx="5127426" cy="4644199"/>
            <a:chOff x="609653" y="1526000"/>
            <a:chExt cx="5127426" cy="4644199"/>
          </a:xfrm>
        </p:grpSpPr>
        <p:sp>
          <p:nvSpPr>
            <p:cNvPr id="6" name="Freeform 5"/>
            <p:cNvSpPr/>
            <p:nvPr/>
          </p:nvSpPr>
          <p:spPr>
            <a:xfrm>
              <a:off x="609653" y="1526000"/>
              <a:ext cx="5127426" cy="1094400"/>
            </a:xfrm>
            <a:custGeom>
              <a:avLst/>
              <a:gdLst>
                <a:gd name="connsiteX0" fmla="*/ 0 w 5127426"/>
                <a:gd name="connsiteY0" fmla="*/ 0 h 1094400"/>
                <a:gd name="connsiteX1" fmla="*/ 5127426 w 5127426"/>
                <a:gd name="connsiteY1" fmla="*/ 0 h 1094400"/>
                <a:gd name="connsiteX2" fmla="*/ 5127426 w 5127426"/>
                <a:gd name="connsiteY2" fmla="*/ 1094400 h 1094400"/>
                <a:gd name="connsiteX3" fmla="*/ 0 w 5127426"/>
                <a:gd name="connsiteY3" fmla="*/ 1094400 h 1094400"/>
                <a:gd name="connsiteX4" fmla="*/ 0 w 5127426"/>
                <a:gd name="connsiteY4" fmla="*/ 0 h 109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7426" h="1094400">
                  <a:moveTo>
                    <a:pt x="0" y="0"/>
                  </a:moveTo>
                  <a:lnTo>
                    <a:pt x="5127426" y="0"/>
                  </a:lnTo>
                  <a:lnTo>
                    <a:pt x="5127426" y="1094400"/>
                  </a:lnTo>
                  <a:lnTo>
                    <a:pt x="0" y="1094400"/>
                  </a:lnTo>
                  <a:lnTo>
                    <a:pt x="0" y="0"/>
                  </a:lnTo>
                  <a:close/>
                </a:path>
              </a:pathLst>
            </a:custGeom>
            <a:solidFill>
              <a:srgbClr val="0070C0"/>
            </a:solidFill>
          </p:spPr>
          <p:style>
            <a:lnRef idx="1">
              <a:schemeClr val="accent5">
                <a:hueOff val="0"/>
                <a:satOff val="0"/>
                <a:lumOff val="0"/>
                <a:alphaOff val="0"/>
              </a:schemeClr>
            </a:lnRef>
            <a:fillRef idx="3">
              <a:scrgbClr r="0" g="0" b="0"/>
            </a:fillRef>
            <a:effectRef idx="2">
              <a:schemeClr val="accent5">
                <a:hueOff val="0"/>
                <a:satOff val="0"/>
                <a:lumOff val="0"/>
                <a:alphaOff val="0"/>
              </a:schemeClr>
            </a:effectRef>
            <a:fontRef idx="minor">
              <a:schemeClr val="lt1"/>
            </a:fontRef>
          </p:style>
          <p:txBody>
            <a:bodyPr spcFirstLastPara="0" vert="horz" wrap="square" lIns="270256" tIns="154432" rIns="270256" bIns="154432" numCol="1" spcCol="1270" anchor="ctr" anchorCtr="0">
              <a:noAutofit/>
            </a:bodyPr>
            <a:lstStyle/>
            <a:p>
              <a:pPr lvl="0" algn="ctr" defTabSz="1689100" rtl="0">
                <a:lnSpc>
                  <a:spcPct val="90000"/>
                </a:lnSpc>
                <a:spcBef>
                  <a:spcPct val="0"/>
                </a:spcBef>
                <a:spcAft>
                  <a:spcPct val="35000"/>
                </a:spcAft>
              </a:pPr>
              <a:r>
                <a:rPr lang="en-ID" sz="3800" b="0" kern="1200"/>
                <a:t>Node Level</a:t>
              </a:r>
              <a:endParaRPr lang="en-ID" sz="3800" kern="1200"/>
            </a:p>
          </p:txBody>
        </p:sp>
        <p:sp>
          <p:nvSpPr>
            <p:cNvPr id="7" name="Freeform 6"/>
            <p:cNvSpPr/>
            <p:nvPr/>
          </p:nvSpPr>
          <p:spPr>
            <a:xfrm>
              <a:off x="609653" y="2620400"/>
              <a:ext cx="5127426" cy="3549799"/>
            </a:xfrm>
            <a:custGeom>
              <a:avLst/>
              <a:gdLst>
                <a:gd name="connsiteX0" fmla="*/ 0 w 5127426"/>
                <a:gd name="connsiteY0" fmla="*/ 0 h 3549799"/>
                <a:gd name="connsiteX1" fmla="*/ 5127426 w 5127426"/>
                <a:gd name="connsiteY1" fmla="*/ 0 h 3549799"/>
                <a:gd name="connsiteX2" fmla="*/ 5127426 w 5127426"/>
                <a:gd name="connsiteY2" fmla="*/ 3549799 h 3549799"/>
                <a:gd name="connsiteX3" fmla="*/ 0 w 5127426"/>
                <a:gd name="connsiteY3" fmla="*/ 3549799 h 3549799"/>
                <a:gd name="connsiteX4" fmla="*/ 0 w 5127426"/>
                <a:gd name="connsiteY4" fmla="*/ 0 h 3549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7426" h="3549799">
                  <a:moveTo>
                    <a:pt x="0" y="0"/>
                  </a:moveTo>
                  <a:lnTo>
                    <a:pt x="5127426" y="0"/>
                  </a:lnTo>
                  <a:lnTo>
                    <a:pt x="5127426" y="3549799"/>
                  </a:lnTo>
                  <a:lnTo>
                    <a:pt x="0" y="3549799"/>
                  </a:lnTo>
                  <a:lnTo>
                    <a:pt x="0" y="0"/>
                  </a:lnTo>
                  <a:close/>
                </a:path>
              </a:pathLst>
            </a:custGeom>
          </p:spPr>
          <p:style>
            <a:lnRef idx="1">
              <a:schemeClr val="accent5">
                <a:tint val="40000"/>
                <a:alpha val="90000"/>
                <a:hueOff val="0"/>
                <a:satOff val="0"/>
                <a:lumOff val="0"/>
                <a:alphaOff val="0"/>
              </a:schemeClr>
            </a:lnRef>
            <a:fillRef idx="1">
              <a:schemeClr val="accent5">
                <a:tint val="40000"/>
                <a:alpha val="90000"/>
                <a:hueOff val="0"/>
                <a:satOff val="0"/>
                <a:lumOff val="0"/>
                <a:alphaOff val="0"/>
              </a:schemeClr>
            </a:fillRef>
            <a:effectRef idx="0">
              <a:schemeClr val="accent5">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202692" tIns="202692" rIns="270256" bIns="304038" numCol="1" spcCol="1270" anchor="t" anchorCtr="0">
              <a:noAutofit/>
            </a:bodyPr>
            <a:lstStyle/>
            <a:p>
              <a:pPr marL="285750" lvl="1" indent="-285750" algn="l" defTabSz="1689100" rtl="0">
                <a:lnSpc>
                  <a:spcPct val="90000"/>
                </a:lnSpc>
                <a:spcBef>
                  <a:spcPct val="0"/>
                </a:spcBef>
                <a:spcAft>
                  <a:spcPct val="15000"/>
                </a:spcAft>
                <a:buChar char="••"/>
              </a:pPr>
              <a:r>
                <a:rPr lang="en-GB" sz="3800" kern="1200">
                  <a:solidFill>
                    <a:srgbClr val="000000"/>
                  </a:solidFill>
                  <a:latin typeface="Calibri" panose="020F0502020204030204" pitchFamily="34" charset="0"/>
                  <a:cs typeface="Calibri" panose="020F0502020204030204" pitchFamily="34" charset="0"/>
                </a:rPr>
                <a:t>Degree centrality </a:t>
              </a:r>
              <a:endParaRPr lang="en-ID" sz="3800" kern="1200">
                <a:solidFill>
                  <a:srgbClr val="000000"/>
                </a:solidFill>
                <a:latin typeface="Calibri" panose="020F0502020204030204" pitchFamily="34" charset="0"/>
                <a:cs typeface="Calibri" panose="020F0502020204030204" pitchFamily="34" charset="0"/>
              </a:endParaRPr>
            </a:p>
            <a:p>
              <a:pPr marL="285750" lvl="1" indent="-285750" algn="l" defTabSz="1689100" rtl="0">
                <a:lnSpc>
                  <a:spcPct val="90000"/>
                </a:lnSpc>
                <a:spcBef>
                  <a:spcPct val="0"/>
                </a:spcBef>
                <a:spcAft>
                  <a:spcPct val="15000"/>
                </a:spcAft>
                <a:buChar char="••"/>
              </a:pPr>
              <a:r>
                <a:rPr lang="en-GB" sz="3800" kern="1200">
                  <a:solidFill>
                    <a:srgbClr val="000000"/>
                  </a:solidFill>
                  <a:latin typeface="Calibri" panose="020F0502020204030204" pitchFamily="34" charset="0"/>
                  <a:cs typeface="Calibri" panose="020F0502020204030204" pitchFamily="34" charset="0"/>
                </a:rPr>
                <a:t>Betweenness centrality </a:t>
              </a:r>
              <a:endParaRPr lang="en-ID" sz="3800" kern="1200">
                <a:solidFill>
                  <a:srgbClr val="000000"/>
                </a:solidFill>
                <a:latin typeface="Calibri" panose="020F0502020204030204" pitchFamily="34" charset="0"/>
                <a:cs typeface="Calibri" panose="020F0502020204030204" pitchFamily="34" charset="0"/>
              </a:endParaRPr>
            </a:p>
            <a:p>
              <a:pPr marL="285750" lvl="1" indent="-285750" algn="l" defTabSz="1689100" rtl="0">
                <a:lnSpc>
                  <a:spcPct val="90000"/>
                </a:lnSpc>
                <a:spcBef>
                  <a:spcPct val="0"/>
                </a:spcBef>
                <a:spcAft>
                  <a:spcPct val="15000"/>
                </a:spcAft>
                <a:buChar char="••"/>
              </a:pPr>
              <a:r>
                <a:rPr lang="en-GB" sz="3800" kern="1200">
                  <a:solidFill>
                    <a:srgbClr val="000000"/>
                  </a:solidFill>
                  <a:latin typeface="Calibri" panose="020F0502020204030204" pitchFamily="34" charset="0"/>
                  <a:cs typeface="Calibri" panose="020F0502020204030204" pitchFamily="34" charset="0"/>
                </a:rPr>
                <a:t>Eigenvector centrality</a:t>
              </a:r>
              <a:endParaRPr lang="en-ID" sz="3800" kern="1200">
                <a:solidFill>
                  <a:srgbClr val="000000"/>
                </a:solidFill>
                <a:latin typeface="Calibri" panose="020F0502020204030204" pitchFamily="34" charset="0"/>
                <a:cs typeface="Calibri" panose="020F0502020204030204" pitchFamily="34" charset="0"/>
              </a:endParaRPr>
            </a:p>
            <a:p>
              <a:pPr marL="285750" lvl="1" indent="-285750" algn="l" defTabSz="1689100" rtl="0">
                <a:lnSpc>
                  <a:spcPct val="90000"/>
                </a:lnSpc>
                <a:spcBef>
                  <a:spcPct val="0"/>
                </a:spcBef>
                <a:spcAft>
                  <a:spcPct val="15000"/>
                </a:spcAft>
                <a:buChar char="••"/>
              </a:pPr>
              <a:r>
                <a:rPr lang="en-GB" sz="3800" kern="1200">
                  <a:solidFill>
                    <a:srgbClr val="000000"/>
                  </a:solidFill>
                  <a:latin typeface="Calibri" panose="020F0502020204030204" pitchFamily="34" charset="0"/>
                  <a:cs typeface="Calibri" panose="020F0502020204030204" pitchFamily="34" charset="0"/>
                </a:rPr>
                <a:t>Structural holes</a:t>
              </a:r>
              <a:endParaRPr lang="en-ID" sz="3800" kern="1200">
                <a:solidFill>
                  <a:srgbClr val="000000"/>
                </a:solidFill>
                <a:latin typeface="Calibri" panose="020F0502020204030204" pitchFamily="34" charset="0"/>
                <a:cs typeface="Calibri" panose="020F0502020204030204" pitchFamily="34" charset="0"/>
              </a:endParaRPr>
            </a:p>
          </p:txBody>
        </p:sp>
      </p:grpSp>
      <p:grpSp>
        <p:nvGrpSpPr>
          <p:cNvPr id="10" name="Group 9"/>
          <p:cNvGrpSpPr/>
          <p:nvPr/>
        </p:nvGrpSpPr>
        <p:grpSpPr>
          <a:xfrm>
            <a:off x="6454919" y="1526000"/>
            <a:ext cx="5127426" cy="4644199"/>
            <a:chOff x="6454919" y="1526000"/>
            <a:chExt cx="5127426" cy="4644199"/>
          </a:xfrm>
        </p:grpSpPr>
        <p:sp>
          <p:nvSpPr>
            <p:cNvPr id="8" name="Freeform 7"/>
            <p:cNvSpPr/>
            <p:nvPr/>
          </p:nvSpPr>
          <p:spPr>
            <a:xfrm>
              <a:off x="6454919" y="1526000"/>
              <a:ext cx="5127426" cy="1094400"/>
            </a:xfrm>
            <a:custGeom>
              <a:avLst/>
              <a:gdLst>
                <a:gd name="connsiteX0" fmla="*/ 0 w 5127426"/>
                <a:gd name="connsiteY0" fmla="*/ 0 h 1094400"/>
                <a:gd name="connsiteX1" fmla="*/ 5127426 w 5127426"/>
                <a:gd name="connsiteY1" fmla="*/ 0 h 1094400"/>
                <a:gd name="connsiteX2" fmla="*/ 5127426 w 5127426"/>
                <a:gd name="connsiteY2" fmla="*/ 1094400 h 1094400"/>
                <a:gd name="connsiteX3" fmla="*/ 0 w 5127426"/>
                <a:gd name="connsiteY3" fmla="*/ 1094400 h 1094400"/>
                <a:gd name="connsiteX4" fmla="*/ 0 w 5127426"/>
                <a:gd name="connsiteY4" fmla="*/ 0 h 109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7426" h="1094400">
                  <a:moveTo>
                    <a:pt x="0" y="0"/>
                  </a:moveTo>
                  <a:lnTo>
                    <a:pt x="5127426" y="0"/>
                  </a:lnTo>
                  <a:lnTo>
                    <a:pt x="5127426" y="1094400"/>
                  </a:lnTo>
                  <a:lnTo>
                    <a:pt x="0" y="1094400"/>
                  </a:lnTo>
                  <a:lnTo>
                    <a:pt x="0" y="0"/>
                  </a:lnTo>
                  <a:close/>
                </a:path>
              </a:pathLst>
            </a:custGeom>
            <a:solidFill>
              <a:schemeClr val="accent2"/>
            </a:solidFill>
          </p:spPr>
          <p:style>
            <a:lnRef idx="1">
              <a:schemeClr val="accent5">
                <a:hueOff val="-10380063"/>
                <a:satOff val="35000"/>
                <a:lumOff val="-39020"/>
                <a:alphaOff val="0"/>
              </a:schemeClr>
            </a:lnRef>
            <a:fillRef idx="3">
              <a:scrgbClr r="0" g="0" b="0"/>
            </a:fillRef>
            <a:effectRef idx="2">
              <a:schemeClr val="accent5">
                <a:hueOff val="-10380063"/>
                <a:satOff val="35000"/>
                <a:lumOff val="-39020"/>
                <a:alphaOff val="0"/>
              </a:schemeClr>
            </a:effectRef>
            <a:fontRef idx="minor">
              <a:schemeClr val="lt1"/>
            </a:fontRef>
          </p:style>
          <p:txBody>
            <a:bodyPr spcFirstLastPara="0" vert="horz" wrap="square" lIns="270256" tIns="154432" rIns="270256" bIns="154432" numCol="1" spcCol="1270" anchor="ctr" anchorCtr="0">
              <a:noAutofit/>
            </a:bodyPr>
            <a:lstStyle/>
            <a:p>
              <a:pPr lvl="0" algn="ctr" defTabSz="1689100" rtl="0">
                <a:lnSpc>
                  <a:spcPct val="90000"/>
                </a:lnSpc>
                <a:spcBef>
                  <a:spcPct val="0"/>
                </a:spcBef>
                <a:spcAft>
                  <a:spcPct val="35000"/>
                </a:spcAft>
              </a:pPr>
              <a:r>
                <a:rPr lang="en-ID" sz="3800" b="0" kern="1200"/>
                <a:t>Network level</a:t>
              </a:r>
              <a:endParaRPr lang="en-ID" sz="3800" kern="1200"/>
            </a:p>
          </p:txBody>
        </p:sp>
        <p:sp>
          <p:nvSpPr>
            <p:cNvPr id="9" name="Freeform 8"/>
            <p:cNvSpPr/>
            <p:nvPr/>
          </p:nvSpPr>
          <p:spPr>
            <a:xfrm>
              <a:off x="6454919" y="2620400"/>
              <a:ext cx="5127426" cy="3549799"/>
            </a:xfrm>
            <a:custGeom>
              <a:avLst/>
              <a:gdLst>
                <a:gd name="connsiteX0" fmla="*/ 0 w 5127426"/>
                <a:gd name="connsiteY0" fmla="*/ 0 h 3549799"/>
                <a:gd name="connsiteX1" fmla="*/ 5127426 w 5127426"/>
                <a:gd name="connsiteY1" fmla="*/ 0 h 3549799"/>
                <a:gd name="connsiteX2" fmla="*/ 5127426 w 5127426"/>
                <a:gd name="connsiteY2" fmla="*/ 3549799 h 3549799"/>
                <a:gd name="connsiteX3" fmla="*/ 0 w 5127426"/>
                <a:gd name="connsiteY3" fmla="*/ 3549799 h 3549799"/>
                <a:gd name="connsiteX4" fmla="*/ 0 w 5127426"/>
                <a:gd name="connsiteY4" fmla="*/ 0 h 3549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7426" h="3549799">
                  <a:moveTo>
                    <a:pt x="0" y="0"/>
                  </a:moveTo>
                  <a:lnTo>
                    <a:pt x="5127426" y="0"/>
                  </a:lnTo>
                  <a:lnTo>
                    <a:pt x="5127426" y="3549799"/>
                  </a:lnTo>
                  <a:lnTo>
                    <a:pt x="0" y="3549799"/>
                  </a:lnTo>
                  <a:lnTo>
                    <a:pt x="0" y="0"/>
                  </a:lnTo>
                  <a:close/>
                </a:path>
              </a:pathLst>
            </a:custGeom>
          </p:spPr>
          <p:style>
            <a:lnRef idx="1">
              <a:schemeClr val="accent5">
                <a:tint val="40000"/>
                <a:alpha val="90000"/>
                <a:hueOff val="-11383187"/>
                <a:satOff val="7526"/>
                <a:lumOff val="-6255"/>
                <a:alphaOff val="0"/>
              </a:schemeClr>
            </a:lnRef>
            <a:fillRef idx="1">
              <a:schemeClr val="accent5">
                <a:tint val="40000"/>
                <a:alpha val="90000"/>
                <a:hueOff val="-11383187"/>
                <a:satOff val="7526"/>
                <a:lumOff val="-6255"/>
                <a:alphaOff val="0"/>
              </a:schemeClr>
            </a:fillRef>
            <a:effectRef idx="0">
              <a:schemeClr val="accent5">
                <a:tint val="40000"/>
                <a:alpha val="90000"/>
                <a:hueOff val="-11383187"/>
                <a:satOff val="7526"/>
                <a:lumOff val="-6255"/>
                <a:alphaOff val="0"/>
              </a:schemeClr>
            </a:effectRef>
            <a:fontRef idx="minor">
              <a:schemeClr val="dk1">
                <a:hueOff val="0"/>
                <a:satOff val="0"/>
                <a:lumOff val="0"/>
                <a:alphaOff val="0"/>
              </a:schemeClr>
            </a:fontRef>
          </p:style>
          <p:txBody>
            <a:bodyPr spcFirstLastPara="0" vert="horz" wrap="square" lIns="202692" tIns="202692" rIns="270256" bIns="304038" numCol="1" spcCol="1270" anchor="t" anchorCtr="0">
              <a:noAutofit/>
            </a:bodyPr>
            <a:lstStyle/>
            <a:p>
              <a:pPr marL="285750" lvl="1" indent="-285750" algn="l" defTabSz="1689100" rtl="0">
                <a:lnSpc>
                  <a:spcPct val="90000"/>
                </a:lnSpc>
                <a:spcBef>
                  <a:spcPct val="0"/>
                </a:spcBef>
                <a:spcAft>
                  <a:spcPct val="15000"/>
                </a:spcAft>
                <a:buChar char="••"/>
              </a:pPr>
              <a:r>
                <a:rPr lang="en-GB" sz="3800" kern="1200">
                  <a:solidFill>
                    <a:srgbClr val="000000"/>
                  </a:solidFill>
                  <a:latin typeface="Calibri" panose="020F0502020204030204" pitchFamily="34" charset="0"/>
                  <a:cs typeface="Calibri" panose="020F0502020204030204" pitchFamily="34" charset="0"/>
                </a:rPr>
                <a:t>Clustering coefficient</a:t>
              </a:r>
              <a:endParaRPr lang="en-ID" sz="3800" kern="1200">
                <a:solidFill>
                  <a:srgbClr val="000000"/>
                </a:solidFill>
                <a:latin typeface="Calibri" panose="020F0502020204030204" pitchFamily="34" charset="0"/>
                <a:cs typeface="Calibri" panose="020F0502020204030204" pitchFamily="34" charset="0"/>
              </a:endParaRPr>
            </a:p>
            <a:p>
              <a:pPr marL="285750" lvl="1" indent="-285750" algn="l" defTabSz="1689100" rtl="0">
                <a:lnSpc>
                  <a:spcPct val="90000"/>
                </a:lnSpc>
                <a:spcBef>
                  <a:spcPct val="0"/>
                </a:spcBef>
                <a:spcAft>
                  <a:spcPct val="15000"/>
                </a:spcAft>
                <a:buChar char="••"/>
              </a:pPr>
              <a:r>
                <a:rPr lang="en-GB" sz="3800" kern="1200">
                  <a:solidFill>
                    <a:srgbClr val="000000"/>
                  </a:solidFill>
                  <a:latin typeface="Calibri" panose="020F0502020204030204" pitchFamily="34" charset="0"/>
                  <a:cs typeface="Calibri" panose="020F0502020204030204" pitchFamily="34" charset="0"/>
                </a:rPr>
                <a:t>Density</a:t>
              </a:r>
              <a:endParaRPr lang="en-ID" sz="3800" kern="1200">
                <a:solidFill>
                  <a:srgbClr val="000000"/>
                </a:solidFill>
                <a:latin typeface="Calibri" panose="020F0502020204030204" pitchFamily="34" charset="0"/>
                <a:cs typeface="Calibri" panose="020F0502020204030204" pitchFamily="34" charset="0"/>
              </a:endParaRPr>
            </a:p>
            <a:p>
              <a:pPr marL="285750" lvl="1" indent="-285750" algn="l" defTabSz="1689100" rtl="0">
                <a:lnSpc>
                  <a:spcPct val="90000"/>
                </a:lnSpc>
                <a:spcBef>
                  <a:spcPct val="0"/>
                </a:spcBef>
                <a:spcAft>
                  <a:spcPct val="15000"/>
                </a:spcAft>
                <a:buChar char="••"/>
              </a:pPr>
              <a:r>
                <a:rPr lang="en-GB" sz="3800" kern="1200">
                  <a:solidFill>
                    <a:srgbClr val="000000"/>
                  </a:solidFill>
                  <a:latin typeface="Calibri" panose="020F0502020204030204" pitchFamily="34" charset="0"/>
                  <a:cs typeface="Calibri" panose="020F0502020204030204" pitchFamily="34" charset="0"/>
                </a:rPr>
                <a:t>Diameter</a:t>
              </a:r>
              <a:endParaRPr lang="en-ID" sz="3800" kern="1200">
                <a:solidFill>
                  <a:srgbClr val="000000"/>
                </a:solidFill>
                <a:latin typeface="Calibri" panose="020F0502020204030204" pitchFamily="34" charset="0"/>
                <a:cs typeface="Calibri" panose="020F0502020204030204" pitchFamily="34" charset="0"/>
              </a:endParaRPr>
            </a:p>
            <a:p>
              <a:pPr marL="285750" lvl="1" indent="-285750" algn="l" defTabSz="1689100" rtl="0">
                <a:lnSpc>
                  <a:spcPct val="90000"/>
                </a:lnSpc>
                <a:spcBef>
                  <a:spcPct val="0"/>
                </a:spcBef>
                <a:spcAft>
                  <a:spcPct val="15000"/>
                </a:spcAft>
                <a:buChar char="••"/>
              </a:pPr>
              <a:r>
                <a:rPr lang="en-GB" sz="3800" kern="1200">
                  <a:solidFill>
                    <a:srgbClr val="000000"/>
                  </a:solidFill>
                  <a:latin typeface="Calibri" panose="020F0502020204030204" pitchFamily="34" charset="0"/>
                  <a:cs typeface="Calibri" panose="020F0502020204030204" pitchFamily="34" charset="0"/>
                </a:rPr>
                <a:t>Average degree</a:t>
              </a:r>
              <a:endParaRPr lang="en-ID" sz="3800" kern="1200">
                <a:solidFill>
                  <a:srgbClr val="000000"/>
                </a:solidFill>
                <a:latin typeface="Calibri" panose="020F0502020204030204" pitchFamily="34" charset="0"/>
                <a:cs typeface="Calibri" panose="020F0502020204030204" pitchFamily="34" charset="0"/>
              </a:endParaRPr>
            </a:p>
            <a:p>
              <a:pPr marL="285750" lvl="1" indent="-285750" algn="l" defTabSz="1689100" rtl="0">
                <a:lnSpc>
                  <a:spcPct val="90000"/>
                </a:lnSpc>
                <a:spcBef>
                  <a:spcPct val="0"/>
                </a:spcBef>
                <a:spcAft>
                  <a:spcPct val="15000"/>
                </a:spcAft>
                <a:buChar char="••"/>
              </a:pPr>
              <a:r>
                <a:rPr lang="en-GB" sz="3800" kern="1200">
                  <a:solidFill>
                    <a:srgbClr val="000000"/>
                  </a:solidFill>
                  <a:latin typeface="Calibri" panose="020F0502020204030204" pitchFamily="34" charset="0"/>
                  <a:cs typeface="Calibri" panose="020F0502020204030204" pitchFamily="34" charset="0"/>
                </a:rPr>
                <a:t>Components</a:t>
              </a:r>
              <a:endParaRPr lang="en-ID" sz="3800" kern="1200">
                <a:solidFill>
                  <a:srgbClr val="000000"/>
                </a:solidFill>
                <a:latin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24859963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Node-Level Properties: </a:t>
            </a:r>
            <a:r>
              <a:rPr lang="en-ID">
                <a:solidFill>
                  <a:srgbClr val="FFFF00"/>
                </a:solidFill>
              </a:rPr>
              <a:t>Degree Centrality</a:t>
            </a:r>
          </a:p>
        </p:txBody>
      </p:sp>
      <p:sp>
        <p:nvSpPr>
          <p:cNvPr id="3" name="Content Placeholder 2"/>
          <p:cNvSpPr>
            <a:spLocks noGrp="1"/>
          </p:cNvSpPr>
          <p:nvPr>
            <p:ph idx="1"/>
          </p:nvPr>
        </p:nvSpPr>
        <p:spPr/>
        <p:txBody>
          <a:bodyPr/>
          <a:lstStyle/>
          <a:p>
            <a:r>
              <a:rPr lang="en-GB"/>
              <a:t>Degree centrality of a node in a network measures the number of links a node has to other nodes (Hanneman and Riddle 2005). </a:t>
            </a:r>
          </a:p>
          <a:p>
            <a:r>
              <a:rPr lang="en-GB"/>
              <a:t>Example:</a:t>
            </a:r>
          </a:p>
          <a:p>
            <a:pPr lvl="1"/>
            <a:r>
              <a:rPr lang="en-GB"/>
              <a:t>Facebook </a:t>
            </a:r>
            <a:r>
              <a:rPr lang="en-GB">
                <a:sym typeface="Wingdings" panose="05000000000000000000" pitchFamily="2" charset="2"/>
              </a:rPr>
              <a:t></a:t>
            </a:r>
            <a:r>
              <a:rPr lang="en-GB"/>
              <a:t> the number friendship ties a user has. </a:t>
            </a:r>
          </a:p>
          <a:p>
            <a:pPr lvl="1"/>
            <a:r>
              <a:rPr lang="en-GB"/>
              <a:t>Twitter </a:t>
            </a:r>
            <a:r>
              <a:rPr lang="en-GB">
                <a:sym typeface="Wingdings" panose="05000000000000000000" pitchFamily="2" charset="2"/>
              </a:rPr>
              <a:t></a:t>
            </a:r>
            <a:r>
              <a:rPr lang="en-GB"/>
              <a:t> the number of followers a user has. </a:t>
            </a:r>
          </a:p>
          <a:p>
            <a:r>
              <a:rPr lang="en-GB"/>
              <a:t>In a directed network, degree can be either in-degree or out-degree. Indegree is the number of incoming links a node in a network receives. </a:t>
            </a:r>
          </a:p>
          <a:p>
            <a:r>
              <a:rPr lang="en-GB"/>
              <a:t>For example, in a Twitter network, in-degree represents the number of followers a person has. Out-degree represents that number of out links a node sends. In a Twitter network, for example, the number of people a person follows represents out-degree of a person (node).</a:t>
            </a:r>
            <a:endParaRPr lang="en-ID"/>
          </a:p>
        </p:txBody>
      </p:sp>
    </p:spTree>
    <p:extLst>
      <p:ext uri="{BB962C8B-B14F-4D97-AF65-F5344CB8AC3E}">
        <p14:creationId xmlns:p14="http://schemas.microsoft.com/office/powerpoint/2010/main" val="41881680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Node-Level Properties: </a:t>
            </a:r>
            <a:r>
              <a:rPr lang="en-ID">
                <a:solidFill>
                  <a:srgbClr val="FFFF00"/>
                </a:solidFill>
              </a:rPr>
              <a:t>Betweenness Centrality</a:t>
            </a:r>
          </a:p>
        </p:txBody>
      </p:sp>
      <p:sp>
        <p:nvSpPr>
          <p:cNvPr id="3" name="Content Placeholder 2"/>
          <p:cNvSpPr>
            <a:spLocks noGrp="1"/>
          </p:cNvSpPr>
          <p:nvPr>
            <p:ph idx="1"/>
          </p:nvPr>
        </p:nvSpPr>
        <p:spPr/>
        <p:txBody>
          <a:bodyPr/>
          <a:lstStyle/>
          <a:p>
            <a:r>
              <a:rPr lang="en-GB"/>
              <a:t>Betweenness centrality is related to the centrality (or position) of a node in a network. The nodes with high betweenness centrality have the ability to control or facilitate collaboration or flow of information due to their central position in the network (Liu, Bollen et al. 2005). </a:t>
            </a:r>
          </a:p>
          <a:p>
            <a:r>
              <a:rPr lang="en-GB"/>
              <a:t>In a Facebook friendship network, the users who occupy the central position are better positioned to control the flow of social media content</a:t>
            </a:r>
            <a:endParaRPr lang="en-ID"/>
          </a:p>
        </p:txBody>
      </p:sp>
    </p:spTree>
    <p:extLst>
      <p:ext uri="{BB962C8B-B14F-4D97-AF65-F5344CB8AC3E}">
        <p14:creationId xmlns:p14="http://schemas.microsoft.com/office/powerpoint/2010/main" val="25909639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Node-Level Properties: </a:t>
            </a:r>
            <a:r>
              <a:rPr lang="en-ID">
                <a:solidFill>
                  <a:srgbClr val="FFFF00"/>
                </a:solidFill>
              </a:rPr>
              <a:t>Eigenvector Centrality</a:t>
            </a:r>
          </a:p>
        </p:txBody>
      </p:sp>
      <p:sp>
        <p:nvSpPr>
          <p:cNvPr id="3" name="Content Placeholder 2"/>
          <p:cNvSpPr>
            <a:spLocks noGrp="1"/>
          </p:cNvSpPr>
          <p:nvPr>
            <p:ph idx="1"/>
          </p:nvPr>
        </p:nvSpPr>
        <p:spPr/>
        <p:txBody>
          <a:bodyPr/>
          <a:lstStyle/>
          <a:p>
            <a:r>
              <a:rPr lang="en-GB"/>
              <a:t>Eigenvector centrality measures the importance of a node based on its connections with other important nodes in a network. </a:t>
            </a:r>
          </a:p>
          <a:p>
            <a:r>
              <a:rPr lang="en-GB"/>
              <a:t>It can provide an understanding of a node’s networking ability relative to that of others (Marsden, 2008).</a:t>
            </a:r>
            <a:endParaRPr lang="en-ID"/>
          </a:p>
        </p:txBody>
      </p:sp>
    </p:spTree>
    <p:extLst>
      <p:ext uri="{BB962C8B-B14F-4D97-AF65-F5344CB8AC3E}">
        <p14:creationId xmlns:p14="http://schemas.microsoft.com/office/powerpoint/2010/main" val="41676255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Node-Level Properties: </a:t>
            </a:r>
            <a:r>
              <a:rPr lang="en-ID">
                <a:solidFill>
                  <a:srgbClr val="FFFF00"/>
                </a:solidFill>
              </a:rPr>
              <a:t>Structural Holes</a:t>
            </a:r>
          </a:p>
        </p:txBody>
      </p:sp>
      <p:sp>
        <p:nvSpPr>
          <p:cNvPr id="3" name="Content Placeholder 2"/>
          <p:cNvSpPr>
            <a:spLocks noGrp="1"/>
          </p:cNvSpPr>
          <p:nvPr>
            <p:ph idx="1"/>
          </p:nvPr>
        </p:nvSpPr>
        <p:spPr/>
        <p:txBody>
          <a:bodyPr/>
          <a:lstStyle/>
          <a:p>
            <a:r>
              <a:rPr lang="en-GB"/>
              <a:t>The idea of structural holes was first put forward by Burt (Burt 1992) who suggest that in a network exists when a certain node has an advantage or disadvantage of its location in a network (Hanneman and Riddle 2005)</a:t>
            </a:r>
          </a:p>
          <a:p>
            <a:r>
              <a:rPr lang="en-GB"/>
              <a:t>A node that is connected to users who are themselves not directly connected has the opportunity to mediate between them and profit from this mediation (Nooy, Mrvar et al. 2005)</a:t>
            </a:r>
            <a:endParaRPr lang="en-ID"/>
          </a:p>
        </p:txBody>
      </p:sp>
    </p:spTree>
    <p:extLst>
      <p:ext uri="{BB962C8B-B14F-4D97-AF65-F5344CB8AC3E}">
        <p14:creationId xmlns:p14="http://schemas.microsoft.com/office/powerpoint/2010/main" val="16339034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Network-Level Properties</a:t>
            </a:r>
            <a:endParaRPr lang="en-ID">
              <a:solidFill>
                <a:srgbClr val="FFFF00"/>
              </a:solidFill>
            </a:endParaRPr>
          </a:p>
        </p:txBody>
      </p:sp>
      <p:sp>
        <p:nvSpPr>
          <p:cNvPr id="3" name="Content Placeholder 2"/>
          <p:cNvSpPr>
            <a:spLocks noGrp="1"/>
          </p:cNvSpPr>
          <p:nvPr>
            <p:ph idx="1"/>
          </p:nvPr>
        </p:nvSpPr>
        <p:spPr/>
        <p:txBody>
          <a:bodyPr/>
          <a:lstStyle/>
          <a:p>
            <a:r>
              <a:rPr lang="en-GB"/>
              <a:t>Clustering Coefficient</a:t>
            </a:r>
          </a:p>
          <a:p>
            <a:pPr lvl="1"/>
            <a:r>
              <a:rPr lang="en-GB"/>
              <a:t>The clustering coefficient of a network is the degree to which nodes in a network tend to cluster or group together</a:t>
            </a:r>
          </a:p>
          <a:p>
            <a:r>
              <a:rPr lang="en-GB"/>
              <a:t>Density</a:t>
            </a:r>
          </a:p>
          <a:p>
            <a:pPr lvl="1"/>
            <a:r>
              <a:rPr lang="en-GB"/>
              <a:t>The density of a network deals with a number of links in a network. </a:t>
            </a:r>
          </a:p>
          <a:p>
            <a:pPr lvl="1"/>
            <a:r>
              <a:rPr lang="en-GB"/>
              <a:t>Density can be calculated as the number of links present in a network divided by the number of all possible links between pairs of nodes in a network. </a:t>
            </a:r>
          </a:p>
          <a:p>
            <a:pPr lvl="1"/>
            <a:r>
              <a:rPr lang="en-GB"/>
              <a:t>A fully connected network, in which each node is connected to every other node, will have a density of 1.</a:t>
            </a:r>
            <a:endParaRPr lang="en-ID"/>
          </a:p>
        </p:txBody>
      </p:sp>
    </p:spTree>
    <p:extLst>
      <p:ext uri="{BB962C8B-B14F-4D97-AF65-F5344CB8AC3E}">
        <p14:creationId xmlns:p14="http://schemas.microsoft.com/office/powerpoint/2010/main" val="31406588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Network-Level Properties</a:t>
            </a:r>
            <a:endParaRPr lang="en-ID">
              <a:solidFill>
                <a:srgbClr val="FFFF00"/>
              </a:solidFill>
            </a:endParaRPr>
          </a:p>
        </p:txBody>
      </p:sp>
      <p:sp>
        <p:nvSpPr>
          <p:cNvPr id="3" name="Content Placeholder 2"/>
          <p:cNvSpPr>
            <a:spLocks noGrp="1"/>
          </p:cNvSpPr>
          <p:nvPr>
            <p:ph idx="1"/>
          </p:nvPr>
        </p:nvSpPr>
        <p:spPr/>
        <p:txBody>
          <a:bodyPr/>
          <a:lstStyle/>
          <a:p>
            <a:r>
              <a:rPr lang="en-GB"/>
              <a:t>Components</a:t>
            </a:r>
          </a:p>
          <a:p>
            <a:pPr lvl="1"/>
            <a:r>
              <a:rPr lang="en-GB"/>
              <a:t>Components of a network are the isolated sub-networks that connect within, but are disconnected between, sub-networks (Hanneman and Riddle 2005).</a:t>
            </a:r>
          </a:p>
          <a:p>
            <a:r>
              <a:rPr lang="en-GB"/>
              <a:t>Diameter</a:t>
            </a:r>
          </a:p>
          <a:p>
            <a:pPr lvl="1"/>
            <a:r>
              <a:rPr lang="en-GB"/>
              <a:t>The diameter of a network is the largest of all the calculated shortest path between any pair of nodes in a network (Wasserman and Faust 1994), and it can provide an idea of how long it would take for some information/ideas/message to pass through the network.</a:t>
            </a:r>
          </a:p>
          <a:p>
            <a:r>
              <a:rPr lang="en-ID"/>
              <a:t>Average Degree</a:t>
            </a:r>
          </a:p>
          <a:p>
            <a:pPr lvl="1"/>
            <a:r>
              <a:rPr lang="en-GB"/>
              <a:t>The average degree centrality measures the average number of links among nodes in a network</a:t>
            </a:r>
            <a:endParaRPr lang="en-ID"/>
          </a:p>
        </p:txBody>
      </p:sp>
    </p:spTree>
    <p:extLst>
      <p:ext uri="{BB962C8B-B14F-4D97-AF65-F5344CB8AC3E}">
        <p14:creationId xmlns:p14="http://schemas.microsoft.com/office/powerpoint/2010/main" val="29651852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Network Analytics Tools</a:t>
            </a:r>
          </a:p>
        </p:txBody>
      </p:sp>
      <p:sp>
        <p:nvSpPr>
          <p:cNvPr id="5" name="Content Placeholder 4"/>
          <p:cNvSpPr>
            <a:spLocks noGrp="1"/>
          </p:cNvSpPr>
          <p:nvPr>
            <p:ph idx="1"/>
          </p:nvPr>
        </p:nvSpPr>
        <p:spPr/>
        <p:txBody>
          <a:bodyPr/>
          <a:lstStyle/>
          <a:p>
            <a:r>
              <a:rPr lang="en-ID"/>
              <a:t>UCINET </a:t>
            </a:r>
          </a:p>
          <a:p>
            <a:pPr lvl="1"/>
            <a:r>
              <a:rPr lang="en-ID"/>
              <a:t>Windows, Free for 90 days (</a:t>
            </a:r>
            <a:r>
              <a:rPr lang="en-ID">
                <a:hlinkClick r:id="rId2"/>
              </a:rPr>
              <a:t>http://sites.google.com/site/ucinetsoftware/home</a:t>
            </a:r>
            <a:r>
              <a:rPr lang="en-ID"/>
              <a:t>)</a:t>
            </a:r>
          </a:p>
          <a:p>
            <a:r>
              <a:rPr lang="en-ID"/>
              <a:t>Pajek (</a:t>
            </a:r>
          </a:p>
          <a:p>
            <a:pPr lvl="1"/>
            <a:r>
              <a:rPr lang="en-ID"/>
              <a:t>Windows, Free (</a:t>
            </a:r>
            <a:r>
              <a:rPr lang="en-ID">
                <a:hlinkClick r:id="rId3"/>
              </a:rPr>
              <a:t>http://mrvar.fdv.uni-lj.si/pajek/</a:t>
            </a:r>
            <a:r>
              <a:rPr lang="en-ID"/>
              <a:t>)</a:t>
            </a:r>
          </a:p>
          <a:p>
            <a:r>
              <a:rPr lang="en-ID"/>
              <a:t>Netminer</a:t>
            </a:r>
          </a:p>
          <a:p>
            <a:pPr lvl="1"/>
            <a:r>
              <a:rPr lang="en-ID"/>
              <a:t>Windows, Trial 14-days (</a:t>
            </a:r>
            <a:r>
              <a:rPr lang="en-ID">
                <a:hlinkClick r:id="rId4"/>
              </a:rPr>
              <a:t>http://www.netminer.com/</a:t>
            </a:r>
            <a:r>
              <a:rPr lang="en-ID"/>
              <a:t>) </a:t>
            </a:r>
          </a:p>
          <a:p>
            <a:r>
              <a:rPr lang="en-ID"/>
              <a:t>Mentionapp </a:t>
            </a:r>
          </a:p>
          <a:p>
            <a:pPr lvl="1"/>
            <a:r>
              <a:rPr lang="en-ID"/>
              <a:t>Web-based, Free &amp; Premium (</a:t>
            </a:r>
            <a:r>
              <a:rPr lang="en-ID">
                <a:hlinkClick r:id="rId5"/>
              </a:rPr>
              <a:t>https://analytics.mentionmapp.com/</a:t>
            </a:r>
            <a:r>
              <a:rPr lang="en-ID"/>
              <a:t>) </a:t>
            </a:r>
          </a:p>
        </p:txBody>
      </p:sp>
    </p:spTree>
    <p:extLst>
      <p:ext uri="{BB962C8B-B14F-4D97-AF65-F5344CB8AC3E}">
        <p14:creationId xmlns:p14="http://schemas.microsoft.com/office/powerpoint/2010/main" val="1014030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ID"/>
          </a:p>
        </p:txBody>
      </p:sp>
      <p:pic>
        <p:nvPicPr>
          <p:cNvPr id="1026" name="Picture 2" descr="Best Social Media Exchange Sites List"/>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7822" y="-27384"/>
            <a:ext cx="12184178" cy="688538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0" y="620688"/>
            <a:ext cx="12192000" cy="5688632"/>
          </a:xfrm>
          <a:prstGeom prst="rect">
            <a:avLst/>
          </a:prstGeom>
          <a:solidFill>
            <a:srgbClr val="FB6905">
              <a:alpha val="94902"/>
            </a:srgbClr>
          </a:solidFill>
        </p:spPr>
        <p:txBody>
          <a:bodyPr wrap="square" rtlCol="0" anchor="ctr">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ID" sz="6000" b="0" i="0" u="none" strike="noStrike" kern="1200" cap="none" spc="0" normalizeH="0" baseline="0" noProof="0">
              <a:ln>
                <a:noFill/>
              </a:ln>
              <a:solidFill>
                <a:srgbClr val="FFFFFF"/>
              </a:solidFill>
              <a:effectLst/>
              <a:uLnTx/>
              <a:uFillTx/>
              <a:latin typeface="Calibri" panose="020F0502020204030204" pitchFamily="34" charset="0"/>
              <a:ea typeface="+mn-ea"/>
              <a:cs typeface="Calibri" panose="020F0502020204030204" pitchFamily="34" charset="0"/>
            </a:endParaRPr>
          </a:p>
        </p:txBody>
      </p:sp>
      <p:sp>
        <p:nvSpPr>
          <p:cNvPr id="2" name="TextBox 1"/>
          <p:cNvSpPr txBox="1"/>
          <p:nvPr/>
        </p:nvSpPr>
        <p:spPr>
          <a:xfrm>
            <a:off x="8983278" y="5703639"/>
            <a:ext cx="3058786" cy="461665"/>
          </a:xfrm>
          <a:prstGeom prst="rect">
            <a:avLst/>
          </a:prstGeom>
          <a:solidFill>
            <a:schemeClr val="bg1"/>
          </a:solid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ID"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Universitas Budi Luhur</a:t>
            </a:r>
          </a:p>
        </p:txBody>
      </p:sp>
      <p:sp>
        <p:nvSpPr>
          <p:cNvPr id="6" name="TextBox 5"/>
          <p:cNvSpPr txBox="1"/>
          <p:nvPr/>
        </p:nvSpPr>
        <p:spPr>
          <a:xfrm>
            <a:off x="119336" y="764704"/>
            <a:ext cx="4175823" cy="461665"/>
          </a:xfrm>
          <a:prstGeom prst="rect">
            <a:avLst/>
          </a:prstGeom>
          <a:solidFill>
            <a:schemeClr val="bg1"/>
          </a:solid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ID"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Analisis Teks pada Media Sosial</a:t>
            </a:r>
          </a:p>
        </p:txBody>
      </p:sp>
      <p:sp>
        <p:nvSpPr>
          <p:cNvPr id="7" name="TextBox 6"/>
          <p:cNvSpPr txBox="1"/>
          <p:nvPr/>
        </p:nvSpPr>
        <p:spPr>
          <a:xfrm>
            <a:off x="4439816" y="765975"/>
            <a:ext cx="2931059" cy="461665"/>
          </a:xfrm>
          <a:prstGeom prst="rect">
            <a:avLst/>
          </a:prstGeom>
          <a:solidFill>
            <a:schemeClr val="bg1"/>
          </a:solid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ID"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S1 Teknik Informatika</a:t>
            </a:r>
          </a:p>
        </p:txBody>
      </p:sp>
      <p:sp>
        <p:nvSpPr>
          <p:cNvPr id="3" name="TextBox 2"/>
          <p:cNvSpPr txBox="1"/>
          <p:nvPr/>
        </p:nvSpPr>
        <p:spPr>
          <a:xfrm>
            <a:off x="1356606" y="3068960"/>
            <a:ext cx="9478813" cy="1862048"/>
          </a:xfrm>
          <a:prstGeom prst="rect">
            <a:avLst/>
          </a:prstGeom>
          <a:noFill/>
        </p:spPr>
        <p:txBody>
          <a:bodyPr wrap="non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ID" sz="11500" b="0" i="0" u="none" strike="noStrike" kern="1200" cap="none" spc="0" normalizeH="0" baseline="0" noProof="0">
                <a:ln w="12700">
                  <a:solidFill>
                    <a:srgbClr val="0070C0"/>
                  </a:solidFill>
                </a:ln>
                <a:solidFill>
                  <a:srgbClr val="0070C0"/>
                </a:solidFill>
                <a:effectLst>
                  <a:glow rad="127000">
                    <a:srgbClr val="FFFFFF">
                      <a:alpha val="82000"/>
                    </a:srgbClr>
                  </a:glow>
                </a:effectLst>
                <a:uLnTx/>
                <a:uFillTx/>
                <a:latin typeface="Bebas Neue Bold" panose="020B0606020202050201" pitchFamily="34" charset="0"/>
                <a:ea typeface="+mn-ea"/>
                <a:cs typeface="+mn-cs"/>
              </a:rPr>
              <a:t>NETWORK ANALYTICS</a:t>
            </a:r>
          </a:p>
        </p:txBody>
      </p:sp>
      <p:sp>
        <p:nvSpPr>
          <p:cNvPr id="8" name="TextBox 7"/>
          <p:cNvSpPr txBox="1"/>
          <p:nvPr/>
        </p:nvSpPr>
        <p:spPr>
          <a:xfrm>
            <a:off x="1631505" y="2068031"/>
            <a:ext cx="8712968" cy="1200329"/>
          </a:xfrm>
          <a:prstGeom prst="rect">
            <a:avLst/>
          </a:prstGeom>
          <a:noFill/>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ID" sz="7200" b="1">
                <a:solidFill>
                  <a:srgbClr val="FFFFFF"/>
                </a:solidFill>
                <a:latin typeface="Tempus Sans ITC" panose="04020404030D07020202" pitchFamily="82" charset="0"/>
              </a:rPr>
              <a:t>Social Media</a:t>
            </a:r>
            <a:endParaRPr kumimoji="0" lang="en-ID" sz="7200" b="1" i="0" u="none" strike="noStrike" kern="1200" cap="none" spc="0" normalizeH="0" baseline="0" noProof="0">
              <a:ln>
                <a:noFill/>
              </a:ln>
              <a:solidFill>
                <a:srgbClr val="FFFFFF"/>
              </a:solidFill>
              <a:effectLst/>
              <a:uLnTx/>
              <a:uFillTx/>
              <a:latin typeface="Tempus Sans ITC" panose="04020404030D07020202" pitchFamily="82" charset="0"/>
              <a:ea typeface="+mn-ea"/>
              <a:cs typeface="+mn-cs"/>
            </a:endParaRPr>
          </a:p>
        </p:txBody>
      </p:sp>
      <p:sp>
        <p:nvSpPr>
          <p:cNvPr id="10" name="TextBox 9"/>
          <p:cNvSpPr txBox="1"/>
          <p:nvPr/>
        </p:nvSpPr>
        <p:spPr>
          <a:xfrm>
            <a:off x="4223792" y="5701104"/>
            <a:ext cx="4610365" cy="461665"/>
          </a:xfrm>
          <a:prstGeom prst="rect">
            <a:avLst/>
          </a:prstGeom>
          <a:solidFill>
            <a:schemeClr val="bg1"/>
          </a:solid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ID" sz="2400" b="1" i="0" u="none" strike="noStrike" kern="1200" cap="none" spc="0" normalizeH="0" baseline="0" noProof="0">
                <a:ln>
                  <a:noFill/>
                </a:ln>
                <a:solidFill>
                  <a:srgbClr val="000000"/>
                </a:solidFill>
                <a:effectLst/>
                <a:uLnTx/>
                <a:uFillTx/>
                <a:latin typeface="Calibri" panose="020F0502020204030204" pitchFamily="34" charset="0"/>
                <a:ea typeface="+mn-ea"/>
                <a:cs typeface="Calibri" panose="020F0502020204030204" pitchFamily="34" charset="0"/>
              </a:rPr>
              <a:t>Dr. Achmad Solichin, S.Kom., M.T.I.</a:t>
            </a:r>
          </a:p>
        </p:txBody>
      </p:sp>
      <p:sp>
        <p:nvSpPr>
          <p:cNvPr id="9" name="Pentagon 8"/>
          <p:cNvSpPr/>
          <p:nvPr/>
        </p:nvSpPr>
        <p:spPr>
          <a:xfrm rot="5400000">
            <a:off x="10168847" y="148241"/>
            <a:ext cx="1800200" cy="1448950"/>
          </a:xfrm>
          <a:prstGeom prst="homePlate">
            <a:avLst/>
          </a:prstGeom>
          <a:solidFill>
            <a:srgbClr val="FFFF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ID" sz="5400" b="1" i="0" u="none" strike="noStrike" kern="1200" cap="none" spc="0" normalizeH="0" baseline="0" noProof="0">
                <a:ln>
                  <a:noFill/>
                </a:ln>
                <a:solidFill>
                  <a:srgbClr val="000000"/>
                </a:solidFill>
                <a:effectLst/>
                <a:uLnTx/>
                <a:uFillTx/>
                <a:latin typeface="Bahnschrift SemiBold" panose="020B0502040204020203" pitchFamily="34" charset="0"/>
                <a:ea typeface="+mn-ea"/>
                <a:cs typeface="+mn-cs"/>
              </a:rPr>
              <a:t>13</a:t>
            </a:r>
          </a:p>
        </p:txBody>
      </p:sp>
    </p:spTree>
    <p:extLst>
      <p:ext uri="{BB962C8B-B14F-4D97-AF65-F5344CB8AC3E}">
        <p14:creationId xmlns:p14="http://schemas.microsoft.com/office/powerpoint/2010/main" val="3166341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Network Analytics Tools: </a:t>
            </a:r>
            <a:r>
              <a:rPr lang="en-ID">
                <a:solidFill>
                  <a:srgbClr val="FFFF00"/>
                </a:solidFill>
              </a:rPr>
              <a:t>Netminer</a:t>
            </a:r>
          </a:p>
        </p:txBody>
      </p:sp>
      <p:pic>
        <p:nvPicPr>
          <p:cNvPr id="11266" name="Picture 2" descr="Toolba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14400" y="1484784"/>
            <a:ext cx="5544403" cy="4953000"/>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http://www.netminer.com/images/sub/lg0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44072" y="1628800"/>
            <a:ext cx="2880320" cy="2818600"/>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http://www.netminer.com/images/sub/lg08.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15925" y="4293096"/>
            <a:ext cx="2669675" cy="2354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15900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Network Analytics Tools: </a:t>
            </a:r>
            <a:r>
              <a:rPr lang="en-ID">
                <a:solidFill>
                  <a:srgbClr val="FFFF00"/>
                </a:solidFill>
              </a:rPr>
              <a:t>Mentionapp</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06531" y="1508004"/>
            <a:ext cx="6578938" cy="4680191"/>
          </a:xfrm>
          <a:prstGeom prst="rect">
            <a:avLst/>
          </a:prstGeom>
        </p:spPr>
      </p:pic>
    </p:spTree>
    <p:extLst>
      <p:ext uri="{BB962C8B-B14F-4D97-AF65-F5344CB8AC3E}">
        <p14:creationId xmlns:p14="http://schemas.microsoft.com/office/powerpoint/2010/main" val="1345556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Studies in Social Networks Analysis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5400" y="1515341"/>
            <a:ext cx="5184576" cy="1337171"/>
          </a:xfrm>
          <a:prstGeom prst="rect">
            <a:avLst/>
          </a:prstGeom>
        </p:spPr>
      </p:pic>
      <p:sp>
        <p:nvSpPr>
          <p:cNvPr id="5" name="Rectangle 1"/>
          <p:cNvSpPr>
            <a:spLocks noChangeArrowheads="1"/>
          </p:cNvSpPr>
          <p:nvPr/>
        </p:nvSpPr>
        <p:spPr bwMode="auto">
          <a:xfrm>
            <a:off x="693231" y="3112907"/>
            <a:ext cx="5463811" cy="2954655"/>
          </a:xfrm>
          <a:prstGeom prst="rect">
            <a:avLst/>
          </a:prstGeom>
          <a:solidFill>
            <a:srgbClr val="FFFF00"/>
          </a:solidFill>
          <a:ln>
            <a:noFill/>
          </a:ln>
          <a:effectLst/>
        </p:spPr>
        <p:txBody>
          <a:bodyPr vert="horz" wrap="square" lIns="152352" tIns="0" rIns="0" bIns="0" numCol="1" anchor="ctr" anchorCtr="0" compatLnSpc="1">
            <a:prstTxWarp prst="textNoShape">
              <a:avLst/>
            </a:prstTxWarp>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a:ln>
                  <a:noFill/>
                </a:ln>
                <a:solidFill>
                  <a:srgbClr val="000000"/>
                </a:solidFill>
                <a:effectLst/>
                <a:latin typeface="Calibri" panose="020F0502020204030204" pitchFamily="34" charset="0"/>
                <a:cs typeface="Calibri" panose="020F0502020204030204" pitchFamily="34" charset="0"/>
              </a:rPr>
              <a:t>Highlights</a:t>
            </a:r>
          </a:p>
          <a:p>
            <a:pPr marL="457200" marR="0" lvl="1"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a:ln>
                  <a:noFill/>
                </a:ln>
                <a:solidFill>
                  <a:srgbClr val="000000"/>
                </a:solidFill>
                <a:effectLst/>
                <a:latin typeface="Calibri" panose="020F0502020204030204" pitchFamily="34" charset="0"/>
                <a:cs typeface="Calibri" panose="020F0502020204030204" pitchFamily="34" charset="0"/>
              </a:rPr>
              <a:t>A review of the methods used for Twitter Bot Detection.</a:t>
            </a:r>
          </a:p>
          <a:p>
            <a:pPr marL="457200" marR="0" lvl="1"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a:ln>
                  <a:noFill/>
                </a:ln>
                <a:solidFill>
                  <a:srgbClr val="000000"/>
                </a:solidFill>
                <a:effectLst/>
                <a:latin typeface="Calibri" panose="020F0502020204030204" pitchFamily="34" charset="0"/>
                <a:cs typeface="Calibri" panose="020F0502020204030204" pitchFamily="34" charset="0"/>
              </a:rPr>
              <a:t>A comparison of binary and multi-class classifiers for detecting unseen Twitter bots.</a:t>
            </a:r>
          </a:p>
          <a:p>
            <a:pPr marL="457200" marR="0" lvl="1"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a:ln>
                  <a:noFill/>
                </a:ln>
                <a:solidFill>
                  <a:srgbClr val="000000"/>
                </a:solidFill>
                <a:effectLst/>
                <a:latin typeface="Calibri" panose="020F0502020204030204" pitchFamily="34" charset="0"/>
                <a:cs typeface="Calibri" panose="020F0502020204030204" pitchFamily="34" charset="0"/>
              </a:rPr>
              <a:t>A novel approach for Twitter bot detection using one-class classifiers.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9211" y="1544169"/>
            <a:ext cx="5626389" cy="4413477"/>
          </a:xfrm>
          <a:prstGeom prst="rect">
            <a:avLst/>
          </a:prstGeom>
        </p:spPr>
      </p:pic>
    </p:spTree>
    <p:extLst>
      <p:ext uri="{BB962C8B-B14F-4D97-AF65-F5344CB8AC3E}">
        <p14:creationId xmlns:p14="http://schemas.microsoft.com/office/powerpoint/2010/main" val="26370063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Studies in Social Networks Analysis</a:t>
            </a: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336" y="1556792"/>
            <a:ext cx="6785199" cy="5112568"/>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6040" y="2636912"/>
            <a:ext cx="5499383" cy="2654436"/>
          </a:xfrm>
          <a:prstGeom prst="rect">
            <a:avLst/>
          </a:prstGeom>
        </p:spPr>
      </p:pic>
    </p:spTree>
    <p:extLst>
      <p:ext uri="{BB962C8B-B14F-4D97-AF65-F5344CB8AC3E}">
        <p14:creationId xmlns:p14="http://schemas.microsoft.com/office/powerpoint/2010/main" val="5333023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Studies in Social Networks Analysis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7368" y="1628800"/>
            <a:ext cx="6156004" cy="4968552"/>
          </a:xfrm>
          <a:prstGeom prst="rect">
            <a:avLst/>
          </a:prstGeom>
        </p:spPr>
      </p:pic>
      <p:sp>
        <p:nvSpPr>
          <p:cNvPr id="5" name="Rectangle 4"/>
          <p:cNvSpPr/>
          <p:nvPr/>
        </p:nvSpPr>
        <p:spPr>
          <a:xfrm>
            <a:off x="6744072" y="2708920"/>
            <a:ext cx="4896544" cy="2246769"/>
          </a:xfrm>
          <a:prstGeom prst="rect">
            <a:avLst/>
          </a:prstGeom>
          <a:solidFill>
            <a:srgbClr val="FFFF00"/>
          </a:solidFill>
        </p:spPr>
        <p:txBody>
          <a:bodyPr wrap="square">
            <a:spAutoFit/>
          </a:bodyPr>
          <a:lstStyle/>
          <a:p>
            <a:r>
              <a:rPr lang="en-GB" sz="2800" b="1">
                <a:solidFill>
                  <a:srgbClr val="000000"/>
                </a:solidFill>
                <a:latin typeface="Calibri" panose="020F0502020204030204" pitchFamily="34" charset="0"/>
                <a:cs typeface="Calibri" panose="020F0502020204030204" pitchFamily="34" charset="0"/>
              </a:rPr>
              <a:t>SNA Properties:</a:t>
            </a:r>
          </a:p>
          <a:p>
            <a:pPr marL="285750" indent="-285750">
              <a:buFont typeface="Arial" panose="020B0604020202020204" pitchFamily="34" charset="0"/>
              <a:buChar char="•"/>
            </a:pPr>
            <a:r>
              <a:rPr lang="en-GB" sz="2800">
                <a:solidFill>
                  <a:srgbClr val="000000"/>
                </a:solidFill>
                <a:latin typeface="Calibri" panose="020F0502020204030204" pitchFamily="34" charset="0"/>
                <a:cs typeface="Calibri" panose="020F0502020204030204" pitchFamily="34" charset="0"/>
              </a:rPr>
              <a:t>degree centrality (indegree dan outdegree), </a:t>
            </a:r>
          </a:p>
          <a:p>
            <a:pPr marL="285750" indent="-285750">
              <a:buFont typeface="Arial" panose="020B0604020202020204" pitchFamily="34" charset="0"/>
              <a:buChar char="•"/>
            </a:pPr>
            <a:r>
              <a:rPr lang="en-GB" sz="2800">
                <a:solidFill>
                  <a:srgbClr val="000000"/>
                </a:solidFill>
                <a:latin typeface="Calibri" panose="020F0502020204030204" pitchFamily="34" charset="0"/>
                <a:cs typeface="Calibri" panose="020F0502020204030204" pitchFamily="34" charset="0"/>
              </a:rPr>
              <a:t>betweenness centrality, </a:t>
            </a:r>
          </a:p>
          <a:p>
            <a:pPr marL="285750" indent="-285750">
              <a:buFont typeface="Arial" panose="020B0604020202020204" pitchFamily="34" charset="0"/>
              <a:buChar char="•"/>
            </a:pPr>
            <a:r>
              <a:rPr lang="en-GB" sz="2800">
                <a:solidFill>
                  <a:srgbClr val="000000"/>
                </a:solidFill>
                <a:latin typeface="Calibri" panose="020F0502020204030204" pitchFamily="34" charset="0"/>
                <a:cs typeface="Calibri" panose="020F0502020204030204" pitchFamily="34" charset="0"/>
              </a:rPr>
              <a:t>reciprocity</a:t>
            </a:r>
            <a:endParaRPr lang="en-ID" sz="280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181375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ID"/>
              <a:t>References / Books</a:t>
            </a:r>
            <a:endParaRPr lang="id-ID" dirty="0"/>
          </a:p>
        </p:txBody>
      </p:sp>
      <p:pic>
        <p:nvPicPr>
          <p:cNvPr id="4098" name="Picture 2" descr="Book cover Seven Layers of Social Media Analytics: Mining Business Insights from Social Media Text, Actions, Networks, Hyperlinks, Apps, Search Engine, and Location Data"/>
          <p:cNvPicPr>
            <a:picLocks noGrp="1" noChangeAspect="1" noChangeArrowheads="1"/>
          </p:cNvPicPr>
          <p:nvPr>
            <p:ph idx="1"/>
          </p:nvPr>
        </p:nvPicPr>
        <p:blipFill>
          <a:blip r:embed="rId3" cstate="email">
            <a:extLst>
              <a:ext uri="{28A0092B-C50C-407E-A947-70E740481C1C}">
                <a14:useLocalDpi xmlns:a14="http://schemas.microsoft.com/office/drawing/2010/main" val="0"/>
              </a:ext>
            </a:extLst>
          </a:blip>
          <a:srcRect/>
          <a:stretch>
            <a:fillRect/>
          </a:stretch>
        </p:blipFill>
        <p:spPr bwMode="auto">
          <a:xfrm>
            <a:off x="880924" y="1844824"/>
            <a:ext cx="1861892" cy="27212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102" name="Picture 6" descr="Book cover Python Social Media Analytics: Analyze and visualize data from Twitter, Youtube, GitHub, and more"/>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5497048" y="1844824"/>
            <a:ext cx="2210996" cy="27212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104" name="Picture 8" descr="Book cover Social Media Analytics and Practical Applications: The Change to the Competition Landscape"/>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7994609" y="1844824"/>
            <a:ext cx="1684568" cy="27212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 name="Picture 1"/>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9809916" y="1848793"/>
            <a:ext cx="2060623" cy="271725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071664" y="1669559"/>
            <a:ext cx="1986499" cy="29173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6108006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Kontributor Materi</a:t>
            </a:r>
          </a:p>
        </p:txBody>
      </p:sp>
      <p:sp>
        <p:nvSpPr>
          <p:cNvPr id="3" name="Content Placeholder 2"/>
          <p:cNvSpPr>
            <a:spLocks noGrp="1"/>
          </p:cNvSpPr>
          <p:nvPr>
            <p:ph idx="1"/>
          </p:nvPr>
        </p:nvSpPr>
        <p:spPr/>
        <p:txBody>
          <a:bodyPr/>
          <a:lstStyle/>
          <a:p>
            <a:r>
              <a:rPr lang="en-ID"/>
              <a:t>Dr. Achmad Solichin, S.Kom., M.T.I (Universitas Budi Luhur, </a:t>
            </a:r>
            <a:r>
              <a:rPr lang="en-ID">
                <a:hlinkClick r:id="rId2"/>
              </a:rPr>
              <a:t>achmad.solichin@budiluhur.ac.id</a:t>
            </a:r>
            <a:r>
              <a:rPr lang="en-ID"/>
              <a:t>) – pembuat awal.</a:t>
            </a:r>
          </a:p>
          <a:p>
            <a:r>
              <a:rPr lang="en-ID" i="1"/>
              <a:t>(silahkan tambahkan nama Anda jika mengubah bahan kuliah ini)</a:t>
            </a:r>
          </a:p>
        </p:txBody>
      </p:sp>
    </p:spTree>
    <p:extLst>
      <p:ext uri="{BB962C8B-B14F-4D97-AF65-F5344CB8AC3E}">
        <p14:creationId xmlns:p14="http://schemas.microsoft.com/office/powerpoint/2010/main" val="38489720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d-ID" dirty="0"/>
              <a:t>Kesimpulan</a:t>
            </a:r>
          </a:p>
        </p:txBody>
      </p:sp>
      <p:sp>
        <p:nvSpPr>
          <p:cNvPr id="4" name="Text Placeholder 3"/>
          <p:cNvSpPr>
            <a:spLocks noGrp="1"/>
          </p:cNvSpPr>
          <p:nvPr>
            <p:ph type="body" idx="1"/>
          </p:nvPr>
        </p:nvSpPr>
        <p:spPr>
          <a:xfrm>
            <a:off x="551384" y="5046857"/>
            <a:ext cx="10363200" cy="953650"/>
          </a:xfrm>
        </p:spPr>
        <p:txBody>
          <a:bodyPr/>
          <a:lstStyle/>
          <a:p>
            <a:pPr algn="ctr"/>
            <a:r>
              <a:rPr lang="en-ID" sz="6000"/>
              <a:t>TERIMA KASIH</a:t>
            </a:r>
            <a:endParaRPr lang="id-ID" sz="6000" dirty="0"/>
          </a:p>
        </p:txBody>
      </p:sp>
      <p:grpSp>
        <p:nvGrpSpPr>
          <p:cNvPr id="9" name="Group 8"/>
          <p:cNvGrpSpPr/>
          <p:nvPr/>
        </p:nvGrpSpPr>
        <p:grpSpPr>
          <a:xfrm>
            <a:off x="3719736" y="1689238"/>
            <a:ext cx="3960440" cy="3241812"/>
            <a:chOff x="3719736" y="1689238"/>
            <a:chExt cx="3960440" cy="3241812"/>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9736" y="1689238"/>
              <a:ext cx="3960440" cy="3241812"/>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3912" y="1916832"/>
              <a:ext cx="720080" cy="720080"/>
            </a:xfrm>
            <a:prstGeom prst="rect">
              <a:avLst/>
            </a:prstGeom>
          </p:spPr>
        </p:pic>
      </p:grpSp>
    </p:spTree>
    <p:extLst>
      <p:ext uri="{BB962C8B-B14F-4D97-AF65-F5344CB8AC3E}">
        <p14:creationId xmlns:p14="http://schemas.microsoft.com/office/powerpoint/2010/main" val="598017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Tujuan Pembelajaran</a:t>
            </a:r>
          </a:p>
        </p:txBody>
      </p:sp>
      <p:sp>
        <p:nvSpPr>
          <p:cNvPr id="3" name="Content Placeholder 2"/>
          <p:cNvSpPr>
            <a:spLocks noGrp="1"/>
          </p:cNvSpPr>
          <p:nvPr>
            <p:ph idx="1"/>
          </p:nvPr>
        </p:nvSpPr>
        <p:spPr/>
        <p:txBody>
          <a:bodyPr/>
          <a:lstStyle/>
          <a:p>
            <a:r>
              <a:rPr lang="en-ID"/>
              <a:t>Mahasiswa dapat memahami dan menjelaskan secara konseptual dan praktis mengenai analisis jaringan pada data media sosial (social media network analysis).</a:t>
            </a:r>
          </a:p>
        </p:txBody>
      </p:sp>
    </p:spTree>
    <p:extLst>
      <p:ext uri="{BB962C8B-B14F-4D97-AF65-F5344CB8AC3E}">
        <p14:creationId xmlns:p14="http://schemas.microsoft.com/office/powerpoint/2010/main" val="31093519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Social Media Network Analytics</a:t>
            </a:r>
          </a:p>
        </p:txBody>
      </p:sp>
      <p:sp>
        <p:nvSpPr>
          <p:cNvPr id="3" name="Content Placeholder 2"/>
          <p:cNvSpPr>
            <a:spLocks noGrp="1"/>
          </p:cNvSpPr>
          <p:nvPr>
            <p:ph idx="1"/>
          </p:nvPr>
        </p:nvSpPr>
        <p:spPr/>
        <p:txBody>
          <a:bodyPr/>
          <a:lstStyle/>
          <a:p>
            <a:r>
              <a:rPr lang="en-GB" b="1">
                <a:solidFill>
                  <a:srgbClr val="FF0000"/>
                </a:solidFill>
              </a:rPr>
              <a:t>Social network analysis (SNA)</a:t>
            </a:r>
            <a:r>
              <a:rPr lang="en-GB"/>
              <a:t> is the process of investigating social structures through the use of networks and graph theory (Otte &amp; Rousseau, 2002). It characterizes networked structures in terms of nodes (individual actors, people, or things within the network) and the ties, edges, or links (relationships or interactions) that connect them.</a:t>
            </a:r>
          </a:p>
          <a:p>
            <a:r>
              <a:rPr lang="en-GB" b="1">
                <a:solidFill>
                  <a:srgbClr val="FF0000"/>
                </a:solidFill>
              </a:rPr>
              <a:t>Social network analysis </a:t>
            </a:r>
            <a:r>
              <a:rPr lang="en-GB"/>
              <a:t>is the science of studying and understanding social networks (Hanneman and Riddle 2005) and social networking. </a:t>
            </a:r>
          </a:p>
          <a:p>
            <a:r>
              <a:rPr lang="en-GB" b="1">
                <a:solidFill>
                  <a:srgbClr val="FF0000"/>
                </a:solidFill>
              </a:rPr>
              <a:t>Social media network analytics </a:t>
            </a:r>
            <a:r>
              <a:rPr lang="en-GB"/>
              <a:t>deals with constructing, analyzing, and understanding social media </a:t>
            </a:r>
            <a:r>
              <a:rPr lang="en-GB" b="1"/>
              <a:t>networks</a:t>
            </a:r>
            <a:r>
              <a:rPr lang="en-GB"/>
              <a:t> (Gohar F. Khan, 2015)</a:t>
            </a:r>
          </a:p>
          <a:p>
            <a:endParaRPr lang="en-GB"/>
          </a:p>
        </p:txBody>
      </p:sp>
    </p:spTree>
    <p:extLst>
      <p:ext uri="{BB962C8B-B14F-4D97-AF65-F5344CB8AC3E}">
        <p14:creationId xmlns:p14="http://schemas.microsoft.com/office/powerpoint/2010/main" val="2394365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Social Media Network Analytics</a:t>
            </a:r>
          </a:p>
        </p:txBody>
      </p:sp>
      <p:sp>
        <p:nvSpPr>
          <p:cNvPr id="3" name="Content Placeholder 2"/>
          <p:cNvSpPr>
            <a:spLocks noGrp="1"/>
          </p:cNvSpPr>
          <p:nvPr>
            <p:ph idx="1"/>
          </p:nvPr>
        </p:nvSpPr>
        <p:spPr/>
        <p:txBody>
          <a:bodyPr/>
          <a:lstStyle/>
          <a:p>
            <a:r>
              <a:rPr lang="en-GB"/>
              <a:t>The </a:t>
            </a:r>
            <a:r>
              <a:rPr lang="en-GB" b="1">
                <a:solidFill>
                  <a:srgbClr val="FF0000"/>
                </a:solidFill>
              </a:rPr>
              <a:t>purposes</a:t>
            </a:r>
            <a:r>
              <a:rPr lang="en-GB"/>
              <a:t> of network analysis is to (Perer and Shneiderman 2008):</a:t>
            </a:r>
          </a:p>
          <a:p>
            <a:pPr lvl="1"/>
            <a:r>
              <a:rPr lang="en-GB" b="1"/>
              <a:t>Understand overall network structure</a:t>
            </a:r>
            <a:r>
              <a:rPr lang="en-GB"/>
              <a:t>; for example, number of nodes, number of links, density, clustering coefficient, and diameter.</a:t>
            </a:r>
          </a:p>
          <a:p>
            <a:pPr lvl="1"/>
            <a:r>
              <a:rPr lang="en-GB" b="1"/>
              <a:t>Find influential nodes and their rankings</a:t>
            </a:r>
            <a:r>
              <a:rPr lang="en-GB"/>
              <a:t>; for example, degree, betweenness, and closeness centralities.</a:t>
            </a:r>
          </a:p>
          <a:p>
            <a:pPr lvl="1"/>
            <a:r>
              <a:rPr lang="en-GB" b="1"/>
              <a:t>Find important links and their rankings</a:t>
            </a:r>
            <a:r>
              <a:rPr lang="en-GB"/>
              <a:t>; for example, weight, betweenness, and centrality.</a:t>
            </a:r>
          </a:p>
          <a:p>
            <a:pPr lvl="1"/>
            <a:r>
              <a:rPr lang="en-GB" b="1"/>
              <a:t>Find cohesive subgroups</a:t>
            </a:r>
            <a:r>
              <a:rPr lang="en-GB"/>
              <a:t>; for example, pinpointing communities within a network.</a:t>
            </a:r>
          </a:p>
          <a:p>
            <a:pPr lvl="1"/>
            <a:r>
              <a:rPr lang="en-GB" b="1"/>
              <a:t>Investigate multiplexity</a:t>
            </a:r>
            <a:r>
              <a:rPr lang="en-GB"/>
              <a:t>; for example, analyzing comparisons between different link types, such as friends vs. enemies.</a:t>
            </a:r>
            <a:endParaRPr lang="en-ID"/>
          </a:p>
        </p:txBody>
      </p:sp>
    </p:spTree>
    <p:extLst>
      <p:ext uri="{BB962C8B-B14F-4D97-AF65-F5344CB8AC3E}">
        <p14:creationId xmlns:p14="http://schemas.microsoft.com/office/powerpoint/2010/main" val="3351118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Social Network Terms: </a:t>
            </a:r>
            <a:r>
              <a:rPr lang="en-ID">
                <a:solidFill>
                  <a:srgbClr val="FFFF00"/>
                </a:solidFill>
              </a:rPr>
              <a:t>Network</a:t>
            </a:r>
          </a:p>
        </p:txBody>
      </p:sp>
      <p:sp>
        <p:nvSpPr>
          <p:cNvPr id="3" name="Content Placeholder 2"/>
          <p:cNvSpPr>
            <a:spLocks noGrp="1"/>
          </p:cNvSpPr>
          <p:nvPr>
            <p:ph idx="1"/>
          </p:nvPr>
        </p:nvSpPr>
        <p:spPr>
          <a:xfrm>
            <a:off x="609600" y="1371600"/>
            <a:ext cx="6998568" cy="4953000"/>
          </a:xfrm>
        </p:spPr>
        <p:txBody>
          <a:bodyPr/>
          <a:lstStyle/>
          <a:p>
            <a:r>
              <a:rPr lang="en-GB"/>
              <a:t>A network is a group of </a:t>
            </a:r>
            <a:r>
              <a:rPr lang="en-GB" b="1">
                <a:solidFill>
                  <a:srgbClr val="FF0000"/>
                </a:solidFill>
              </a:rPr>
              <a:t>nodes</a:t>
            </a:r>
            <a:r>
              <a:rPr lang="en-GB"/>
              <a:t> that are connected with </a:t>
            </a:r>
            <a:r>
              <a:rPr lang="en-GB" b="1">
                <a:solidFill>
                  <a:srgbClr val="0070C0"/>
                </a:solidFill>
              </a:rPr>
              <a:t>links</a:t>
            </a:r>
            <a:r>
              <a:rPr lang="en-GB"/>
              <a:t> (Wasserman and Faust 1994). </a:t>
            </a:r>
          </a:p>
          <a:p>
            <a:r>
              <a:rPr lang="en-GB" b="1">
                <a:solidFill>
                  <a:srgbClr val="FF0000"/>
                </a:solidFill>
              </a:rPr>
              <a:t>Nodes</a:t>
            </a:r>
            <a:r>
              <a:rPr lang="en-GB"/>
              <a:t> (also known as vertices) can represent anything, including individuals, organizations, countries, computers, websites, or any other entities. </a:t>
            </a:r>
          </a:p>
          <a:p>
            <a:r>
              <a:rPr lang="en-GB" b="1">
                <a:solidFill>
                  <a:srgbClr val="0070C0"/>
                </a:solidFill>
              </a:rPr>
              <a:t>Links</a:t>
            </a:r>
            <a:r>
              <a:rPr lang="en-GB"/>
              <a:t> (also known as ties, edges, or arcs) represent the relationship among the nodes in a network</a:t>
            </a:r>
            <a:endParaRPr lang="en-ID"/>
          </a:p>
          <a:p>
            <a:endParaRPr lang="en-ID"/>
          </a:p>
        </p:txBody>
      </p:sp>
      <p:pic>
        <p:nvPicPr>
          <p:cNvPr id="1026" name="Picture 2" descr="https://upload.wikimedia.org/wikipedia/commons/thumb/6/60/Graph_betweenness.svg/220px-Graph_betweenness.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49644" y="1556792"/>
            <a:ext cx="4032448" cy="403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1591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ocial Network Analytics. Social Network Analytics (with a Case… | by  Shreyansh nanawati | Analytics Vidhya | Medium"/>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96254" y="1556792"/>
            <a:ext cx="4493642" cy="304736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ID"/>
              <a:t>Social Network Terms: </a:t>
            </a:r>
            <a:r>
              <a:rPr lang="en-ID">
                <a:solidFill>
                  <a:srgbClr val="FFFF00"/>
                </a:solidFill>
              </a:rPr>
              <a:t>Social Network</a:t>
            </a:r>
          </a:p>
        </p:txBody>
      </p:sp>
      <p:sp>
        <p:nvSpPr>
          <p:cNvPr id="3" name="Content Placeholder 2"/>
          <p:cNvSpPr>
            <a:spLocks noGrp="1"/>
          </p:cNvSpPr>
          <p:nvPr>
            <p:ph idx="1"/>
          </p:nvPr>
        </p:nvSpPr>
        <p:spPr>
          <a:xfrm>
            <a:off x="609600" y="1371600"/>
            <a:ext cx="6998568" cy="4953000"/>
          </a:xfrm>
        </p:spPr>
        <p:txBody>
          <a:bodyPr/>
          <a:lstStyle/>
          <a:p>
            <a:r>
              <a:rPr lang="en-GB"/>
              <a:t>A </a:t>
            </a:r>
            <a:r>
              <a:rPr lang="en-GB" b="1">
                <a:solidFill>
                  <a:srgbClr val="FF0000"/>
                </a:solidFill>
              </a:rPr>
              <a:t>social network </a:t>
            </a:r>
            <a:r>
              <a:rPr lang="en-GB"/>
              <a:t>is a group of </a:t>
            </a:r>
            <a:r>
              <a:rPr lang="en-GB" b="1">
                <a:solidFill>
                  <a:srgbClr val="FF0000"/>
                </a:solidFill>
              </a:rPr>
              <a:t>nodes</a:t>
            </a:r>
            <a:r>
              <a:rPr lang="en-GB"/>
              <a:t> and links formed by social entities where nodes can represent social entities such as people and organizations.</a:t>
            </a:r>
          </a:p>
          <a:p>
            <a:r>
              <a:rPr lang="en-GB" b="1">
                <a:solidFill>
                  <a:srgbClr val="0070C0"/>
                </a:solidFill>
              </a:rPr>
              <a:t>Links</a:t>
            </a:r>
            <a:r>
              <a:rPr lang="en-GB"/>
              <a:t> represent their relationships, such as friendship and trade relations.</a:t>
            </a:r>
          </a:p>
          <a:p>
            <a:r>
              <a:rPr lang="en-GB"/>
              <a:t>Social networks can exist both in the </a:t>
            </a:r>
            <a:r>
              <a:rPr lang="en-GB" b="1">
                <a:solidFill>
                  <a:srgbClr val="0070C0"/>
                </a:solidFill>
              </a:rPr>
              <a:t>real</a:t>
            </a:r>
            <a:r>
              <a:rPr lang="en-GB"/>
              <a:t> and </a:t>
            </a:r>
            <a:r>
              <a:rPr lang="en-GB" b="1">
                <a:solidFill>
                  <a:srgbClr val="00B050"/>
                </a:solidFill>
              </a:rPr>
              <a:t>online</a:t>
            </a:r>
            <a:r>
              <a:rPr lang="en-GB"/>
              <a:t> worlds.</a:t>
            </a:r>
            <a:endParaRPr lang="en-ID"/>
          </a:p>
        </p:txBody>
      </p:sp>
    </p:spTree>
    <p:extLst>
      <p:ext uri="{BB962C8B-B14F-4D97-AF65-F5344CB8AC3E}">
        <p14:creationId xmlns:p14="http://schemas.microsoft.com/office/powerpoint/2010/main" val="2369956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731838"/>
            <a:ext cx="11086256" cy="563562"/>
          </a:xfrm>
        </p:spPr>
        <p:txBody>
          <a:bodyPr/>
          <a:lstStyle/>
          <a:p>
            <a:r>
              <a:rPr lang="en-ID"/>
              <a:t>Social Network Terms: </a:t>
            </a:r>
            <a:r>
              <a:rPr lang="en-ID">
                <a:solidFill>
                  <a:srgbClr val="FFFF00"/>
                </a:solidFill>
              </a:rPr>
              <a:t>Social Network Site &amp; Social Networking</a:t>
            </a:r>
          </a:p>
        </p:txBody>
      </p:sp>
      <p:sp>
        <p:nvSpPr>
          <p:cNvPr id="3" name="Content Placeholder 2"/>
          <p:cNvSpPr>
            <a:spLocks noGrp="1"/>
          </p:cNvSpPr>
          <p:nvPr>
            <p:ph idx="1"/>
          </p:nvPr>
        </p:nvSpPr>
        <p:spPr>
          <a:xfrm>
            <a:off x="609600" y="1371600"/>
            <a:ext cx="7358608" cy="4953000"/>
          </a:xfrm>
        </p:spPr>
        <p:txBody>
          <a:bodyPr/>
          <a:lstStyle/>
          <a:p>
            <a:r>
              <a:rPr lang="en-GB"/>
              <a:t>A </a:t>
            </a:r>
            <a:r>
              <a:rPr lang="en-GB" b="1">
                <a:solidFill>
                  <a:srgbClr val="FF0000"/>
                </a:solidFill>
              </a:rPr>
              <a:t>social network site </a:t>
            </a:r>
            <a:r>
              <a:rPr lang="en-GB"/>
              <a:t>is a special-purpose software (or social media tool) designed to facilitate the creation and maintenance of social relations.</a:t>
            </a:r>
          </a:p>
          <a:p>
            <a:pPr lvl="1"/>
            <a:r>
              <a:rPr lang="en-GB"/>
              <a:t>Examples: Facebook, Twitter, Instagram, Linkedin, etc.</a:t>
            </a:r>
          </a:p>
          <a:p>
            <a:r>
              <a:rPr lang="en-GB" b="1">
                <a:solidFill>
                  <a:srgbClr val="00B050"/>
                </a:solidFill>
              </a:rPr>
              <a:t>Social Networking </a:t>
            </a:r>
            <a:r>
              <a:rPr lang="en-GB"/>
              <a:t>is the act of forming, expanding, and maintaining social relations.</a:t>
            </a:r>
          </a:p>
        </p:txBody>
      </p:sp>
      <p:pic>
        <p:nvPicPr>
          <p:cNvPr id="3074" name="Picture 2" descr="Social Networking Sites - C180 Agency - Social Media Strategy."/>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040216" y="1556792"/>
            <a:ext cx="3747029" cy="2107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745711"/>
      </p:ext>
    </p:extLst>
  </p:cSld>
  <p:clrMapOvr>
    <a:masterClrMapping/>
  </p:clrMapOvr>
</p:sld>
</file>

<file path=ppt/theme/theme1.xml><?xml version="1.0" encoding="utf-8"?>
<a:theme xmlns:a="http://schemas.openxmlformats.org/drawingml/2006/main" name="powerpoint-template-apr7">
  <a:themeElements>
    <a:clrScheme name="Office Theme 1">
      <a:dk1>
        <a:srgbClr val="17347D"/>
      </a:dk1>
      <a:lt1>
        <a:srgbClr val="FFFFFF"/>
      </a:lt1>
      <a:dk2>
        <a:srgbClr val="3366CC"/>
      </a:dk2>
      <a:lt2>
        <a:srgbClr val="DDDDDD"/>
      </a:lt2>
      <a:accent1>
        <a:srgbClr val="77B7E7"/>
      </a:accent1>
      <a:accent2>
        <a:srgbClr val="FF9900"/>
      </a:accent2>
      <a:accent3>
        <a:srgbClr val="FFFFFF"/>
      </a:accent3>
      <a:accent4>
        <a:srgbClr val="122B6A"/>
      </a:accent4>
      <a:accent5>
        <a:srgbClr val="BDD8F1"/>
      </a:accent5>
      <a:accent6>
        <a:srgbClr val="E78A00"/>
      </a:accent6>
      <a:hlink>
        <a:srgbClr val="9999FF"/>
      </a:hlink>
      <a:folHlink>
        <a:srgbClr val="969696"/>
      </a:folHlink>
    </a:clrScheme>
    <a:fontScheme name="Office Them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Office Theme 1">
        <a:dk1>
          <a:srgbClr val="17347D"/>
        </a:dk1>
        <a:lt1>
          <a:srgbClr val="FFFFFF"/>
        </a:lt1>
        <a:dk2>
          <a:srgbClr val="3366CC"/>
        </a:dk2>
        <a:lt2>
          <a:srgbClr val="DDDDDD"/>
        </a:lt2>
        <a:accent1>
          <a:srgbClr val="77B7E7"/>
        </a:accent1>
        <a:accent2>
          <a:srgbClr val="FF9900"/>
        </a:accent2>
        <a:accent3>
          <a:srgbClr val="FFFFFF"/>
        </a:accent3>
        <a:accent4>
          <a:srgbClr val="122B6A"/>
        </a:accent4>
        <a:accent5>
          <a:srgbClr val="BDD8F1"/>
        </a:accent5>
        <a:accent6>
          <a:srgbClr val="E78A00"/>
        </a:accent6>
        <a:hlink>
          <a:srgbClr val="9999FF"/>
        </a:hlink>
        <a:folHlink>
          <a:srgbClr val="969696"/>
        </a:folHlink>
      </a:clrScheme>
      <a:clrMap bg1="lt1" tx1="dk1" bg2="lt2" tx2="dk2" accent1="accent1" accent2="accent2" accent3="accent3" accent4="accent4" accent5="accent5" accent6="accent6" hlink="hlink" folHlink="folHlink"/>
    </a:extraClrScheme>
    <a:extraClrScheme>
      <a:clrScheme name="Office Theme 2">
        <a:dk1>
          <a:srgbClr val="1B525F"/>
        </a:dk1>
        <a:lt1>
          <a:srgbClr val="FFFFFF"/>
        </a:lt1>
        <a:dk2>
          <a:srgbClr val="339966"/>
        </a:dk2>
        <a:lt2>
          <a:srgbClr val="DDDDDD"/>
        </a:lt2>
        <a:accent1>
          <a:srgbClr val="C5BA6B"/>
        </a:accent1>
        <a:accent2>
          <a:srgbClr val="669900"/>
        </a:accent2>
        <a:accent3>
          <a:srgbClr val="FFFFFF"/>
        </a:accent3>
        <a:accent4>
          <a:srgbClr val="154550"/>
        </a:accent4>
        <a:accent5>
          <a:srgbClr val="DFD9BA"/>
        </a:accent5>
        <a:accent6>
          <a:srgbClr val="5C8A00"/>
        </a:accent6>
        <a:hlink>
          <a:srgbClr val="E57C4D"/>
        </a:hlink>
        <a:folHlink>
          <a:srgbClr val="969696"/>
        </a:folHlink>
      </a:clrScheme>
      <a:clrMap bg1="lt1" tx1="dk1" bg2="lt2" tx2="dk2" accent1="accent1" accent2="accent2" accent3="accent3" accent4="accent4" accent5="accent5" accent6="accent6" hlink="hlink" folHlink="folHlink"/>
    </a:extraClrScheme>
    <a:extraClrScheme>
      <a:clrScheme name="Office Theme 3">
        <a:dk1>
          <a:srgbClr val="191961"/>
        </a:dk1>
        <a:lt1>
          <a:srgbClr val="FFFFFF"/>
        </a:lt1>
        <a:dk2>
          <a:srgbClr val="5D4CDC"/>
        </a:dk2>
        <a:lt2>
          <a:srgbClr val="DDDDDD"/>
        </a:lt2>
        <a:accent1>
          <a:srgbClr val="31B36C"/>
        </a:accent1>
        <a:accent2>
          <a:srgbClr val="0099FF"/>
        </a:accent2>
        <a:accent3>
          <a:srgbClr val="FFFFFF"/>
        </a:accent3>
        <a:accent4>
          <a:srgbClr val="141452"/>
        </a:accent4>
        <a:accent5>
          <a:srgbClr val="ADD6BA"/>
        </a:accent5>
        <a:accent6>
          <a:srgbClr val="008AE7"/>
        </a:accent6>
        <a:hlink>
          <a:srgbClr val="A0963C"/>
        </a:hlink>
        <a:folHlink>
          <a:srgbClr val="96969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powerpoint-template-apr7">
  <a:themeElements>
    <a:clrScheme name="Office Theme 1">
      <a:dk1>
        <a:srgbClr val="17347D"/>
      </a:dk1>
      <a:lt1>
        <a:srgbClr val="FFFFFF"/>
      </a:lt1>
      <a:dk2>
        <a:srgbClr val="3366CC"/>
      </a:dk2>
      <a:lt2>
        <a:srgbClr val="DDDDDD"/>
      </a:lt2>
      <a:accent1>
        <a:srgbClr val="77B7E7"/>
      </a:accent1>
      <a:accent2>
        <a:srgbClr val="FF9900"/>
      </a:accent2>
      <a:accent3>
        <a:srgbClr val="FFFFFF"/>
      </a:accent3>
      <a:accent4>
        <a:srgbClr val="122B6A"/>
      </a:accent4>
      <a:accent5>
        <a:srgbClr val="BDD8F1"/>
      </a:accent5>
      <a:accent6>
        <a:srgbClr val="E78A00"/>
      </a:accent6>
      <a:hlink>
        <a:srgbClr val="9999FF"/>
      </a:hlink>
      <a:folHlink>
        <a:srgbClr val="969696"/>
      </a:folHlink>
    </a:clrScheme>
    <a:fontScheme name="Office Them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Office Theme 1">
        <a:dk1>
          <a:srgbClr val="17347D"/>
        </a:dk1>
        <a:lt1>
          <a:srgbClr val="FFFFFF"/>
        </a:lt1>
        <a:dk2>
          <a:srgbClr val="3366CC"/>
        </a:dk2>
        <a:lt2>
          <a:srgbClr val="DDDDDD"/>
        </a:lt2>
        <a:accent1>
          <a:srgbClr val="77B7E7"/>
        </a:accent1>
        <a:accent2>
          <a:srgbClr val="FF9900"/>
        </a:accent2>
        <a:accent3>
          <a:srgbClr val="FFFFFF"/>
        </a:accent3>
        <a:accent4>
          <a:srgbClr val="122B6A"/>
        </a:accent4>
        <a:accent5>
          <a:srgbClr val="BDD8F1"/>
        </a:accent5>
        <a:accent6>
          <a:srgbClr val="E78A00"/>
        </a:accent6>
        <a:hlink>
          <a:srgbClr val="9999FF"/>
        </a:hlink>
        <a:folHlink>
          <a:srgbClr val="969696"/>
        </a:folHlink>
      </a:clrScheme>
      <a:clrMap bg1="lt1" tx1="dk1" bg2="lt2" tx2="dk2" accent1="accent1" accent2="accent2" accent3="accent3" accent4="accent4" accent5="accent5" accent6="accent6" hlink="hlink" folHlink="folHlink"/>
    </a:extraClrScheme>
    <a:extraClrScheme>
      <a:clrScheme name="Office Theme 2">
        <a:dk1>
          <a:srgbClr val="1B525F"/>
        </a:dk1>
        <a:lt1>
          <a:srgbClr val="FFFFFF"/>
        </a:lt1>
        <a:dk2>
          <a:srgbClr val="339966"/>
        </a:dk2>
        <a:lt2>
          <a:srgbClr val="DDDDDD"/>
        </a:lt2>
        <a:accent1>
          <a:srgbClr val="C5BA6B"/>
        </a:accent1>
        <a:accent2>
          <a:srgbClr val="669900"/>
        </a:accent2>
        <a:accent3>
          <a:srgbClr val="FFFFFF"/>
        </a:accent3>
        <a:accent4>
          <a:srgbClr val="154550"/>
        </a:accent4>
        <a:accent5>
          <a:srgbClr val="DFD9BA"/>
        </a:accent5>
        <a:accent6>
          <a:srgbClr val="5C8A00"/>
        </a:accent6>
        <a:hlink>
          <a:srgbClr val="E57C4D"/>
        </a:hlink>
        <a:folHlink>
          <a:srgbClr val="969696"/>
        </a:folHlink>
      </a:clrScheme>
      <a:clrMap bg1="lt1" tx1="dk1" bg2="lt2" tx2="dk2" accent1="accent1" accent2="accent2" accent3="accent3" accent4="accent4" accent5="accent5" accent6="accent6" hlink="hlink" folHlink="folHlink"/>
    </a:extraClrScheme>
    <a:extraClrScheme>
      <a:clrScheme name="Office Theme 3">
        <a:dk1>
          <a:srgbClr val="191961"/>
        </a:dk1>
        <a:lt1>
          <a:srgbClr val="FFFFFF"/>
        </a:lt1>
        <a:dk2>
          <a:srgbClr val="5D4CDC"/>
        </a:dk2>
        <a:lt2>
          <a:srgbClr val="DDDDDD"/>
        </a:lt2>
        <a:accent1>
          <a:srgbClr val="31B36C"/>
        </a:accent1>
        <a:accent2>
          <a:srgbClr val="0099FF"/>
        </a:accent2>
        <a:accent3>
          <a:srgbClr val="FFFFFF"/>
        </a:accent3>
        <a:accent4>
          <a:srgbClr val="141452"/>
        </a:accent4>
        <a:accent5>
          <a:srgbClr val="ADD6BA"/>
        </a:accent5>
        <a:accent6>
          <a:srgbClr val="008AE7"/>
        </a:accent6>
        <a:hlink>
          <a:srgbClr val="A0963C"/>
        </a:hlink>
        <a:folHlink>
          <a:srgbClr val="969696"/>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powerpoint-template-apr7</Template>
  <TotalTime>47990</TotalTime>
  <Words>1928</Words>
  <Application>Microsoft Office PowerPoint</Application>
  <PresentationFormat>Widescreen</PresentationFormat>
  <Paragraphs>177</Paragraphs>
  <Slides>37</Slides>
  <Notes>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37</vt:i4>
      </vt:variant>
    </vt:vector>
  </HeadingPairs>
  <TitlesOfParts>
    <vt:vector size="47" baseType="lpstr">
      <vt:lpstr>Arial</vt:lpstr>
      <vt:lpstr>Bahnschrift SemiBold</vt:lpstr>
      <vt:lpstr>Bebas Neue Bold</vt:lpstr>
      <vt:lpstr>Calibri</vt:lpstr>
      <vt:lpstr>Courier New</vt:lpstr>
      <vt:lpstr>Tempus Sans ITC</vt:lpstr>
      <vt:lpstr>Verdana</vt:lpstr>
      <vt:lpstr>Wingdings</vt:lpstr>
      <vt:lpstr>powerpoint-template-apr7</vt:lpstr>
      <vt:lpstr>1_powerpoint-template-apr7</vt:lpstr>
      <vt:lpstr>FAKULTAS TEKNOLOGI INFORMASI</vt:lpstr>
      <vt:lpstr>SOCIAL MEDIA NETWORK ANALYTICS</vt:lpstr>
      <vt:lpstr>PowerPoint Presentation</vt:lpstr>
      <vt:lpstr>Tujuan Pembelajaran</vt:lpstr>
      <vt:lpstr>Social Media Network Analytics</vt:lpstr>
      <vt:lpstr>Social Media Network Analytics</vt:lpstr>
      <vt:lpstr>Social Network Terms: Network</vt:lpstr>
      <vt:lpstr>Social Network Terms: Social Network</vt:lpstr>
      <vt:lpstr>Social Network Terms: Social Network Site &amp; Social Networking</vt:lpstr>
      <vt:lpstr>Social Media Network Types</vt:lpstr>
      <vt:lpstr>Social Media Network Types</vt:lpstr>
      <vt:lpstr>Social Media Network Types</vt:lpstr>
      <vt:lpstr>Social Media Network Types</vt:lpstr>
      <vt:lpstr>Types of Networks</vt:lpstr>
      <vt:lpstr>Types of Networks: Existence</vt:lpstr>
      <vt:lpstr>Types of Networks: Direction</vt:lpstr>
      <vt:lpstr>Types of Networks: Direction</vt:lpstr>
      <vt:lpstr>Types of Networks: Mode</vt:lpstr>
      <vt:lpstr>Types of Networks: Mode</vt:lpstr>
      <vt:lpstr>Types of Networks: Weights</vt:lpstr>
      <vt:lpstr>Types of Networks: Weights</vt:lpstr>
      <vt:lpstr>Common Network Properties</vt:lpstr>
      <vt:lpstr>Node-Level Properties: Degree Centrality</vt:lpstr>
      <vt:lpstr>Node-Level Properties: Betweenness Centrality</vt:lpstr>
      <vt:lpstr>Node-Level Properties: Eigenvector Centrality</vt:lpstr>
      <vt:lpstr>Node-Level Properties: Structural Holes</vt:lpstr>
      <vt:lpstr>Network-Level Properties</vt:lpstr>
      <vt:lpstr>Network-Level Properties</vt:lpstr>
      <vt:lpstr>Network Analytics Tools</vt:lpstr>
      <vt:lpstr>Network Analytics Tools: Netminer</vt:lpstr>
      <vt:lpstr>Network Analytics Tools: Mentionapp</vt:lpstr>
      <vt:lpstr>Studies in Social Networks Analysis</vt:lpstr>
      <vt:lpstr>Studies in Social Networks Analysis</vt:lpstr>
      <vt:lpstr>Studies in Social Networks Analysis</vt:lpstr>
      <vt:lpstr>References / Books</vt:lpstr>
      <vt:lpstr>Kontributor Materi</vt:lpstr>
      <vt:lpstr>Kesimpulan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user</dc:creator>
  <cp:lastModifiedBy>Achmad Solichin</cp:lastModifiedBy>
  <cp:revision>1068</cp:revision>
  <dcterms:created xsi:type="dcterms:W3CDTF">2011-05-21T14:11:58Z</dcterms:created>
  <dcterms:modified xsi:type="dcterms:W3CDTF">2022-12-26T03:13:35Z</dcterms:modified>
</cp:coreProperties>
</file>

<file path=docProps/thumbnail.jpeg>
</file>